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92" r:id="rId3"/>
    <p:sldId id="291" r:id="rId4"/>
    <p:sldId id="293" r:id="rId5"/>
    <p:sldId id="263" r:id="rId6"/>
    <p:sldId id="264" r:id="rId7"/>
    <p:sldId id="266" r:id="rId8"/>
    <p:sldId id="270" r:id="rId9"/>
    <p:sldId id="272" r:id="rId10"/>
    <p:sldId id="273" r:id="rId11"/>
    <p:sldId id="294" r:id="rId12"/>
    <p:sldId id="309" r:id="rId13"/>
    <p:sldId id="295" r:id="rId14"/>
    <p:sldId id="296" r:id="rId15"/>
    <p:sldId id="297" r:id="rId16"/>
    <p:sldId id="298" r:id="rId17"/>
    <p:sldId id="299" r:id="rId18"/>
    <p:sldId id="300" r:id="rId19"/>
    <p:sldId id="301" r:id="rId20"/>
    <p:sldId id="302" r:id="rId21"/>
    <p:sldId id="303" r:id="rId22"/>
    <p:sldId id="310" r:id="rId23"/>
    <p:sldId id="304" r:id="rId24"/>
    <p:sldId id="305" r:id="rId25"/>
    <p:sldId id="306" r:id="rId26"/>
    <p:sldId id="307" r:id="rId27"/>
    <p:sldId id="308"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60" autoAdjust="0"/>
    <p:restoredTop sz="94660"/>
  </p:normalViewPr>
  <p:slideViewPr>
    <p:cSldViewPr>
      <p:cViewPr varScale="1">
        <p:scale>
          <a:sx n="85" d="100"/>
          <a:sy n="85" d="100"/>
        </p:scale>
        <p:origin x="1527" y="3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png>
</file>

<file path=ppt/media/image19.png>
</file>

<file path=ppt/media/image2.jpg>
</file>

<file path=ppt/media/image20.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58B158-BCBC-44B7-B836-A30BD182AA50}" type="datetimeFigureOut">
              <a:rPr lang="en-US" smtClean="0"/>
              <a:t>2/11/2018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9D058-AC7A-440B-B3B8-06250E74F3D7}" type="slidenum">
              <a:rPr lang="en-US" smtClean="0"/>
              <a:t>‹#›</a:t>
            </a:fld>
            <a:endParaRPr lang="en-US"/>
          </a:p>
        </p:txBody>
      </p:sp>
    </p:spTree>
    <p:extLst>
      <p:ext uri="{BB962C8B-B14F-4D97-AF65-F5344CB8AC3E}">
        <p14:creationId xmlns:p14="http://schemas.microsoft.com/office/powerpoint/2010/main" val="1189487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Searching across genres; Can’t yet filter by genre in </a:t>
            </a:r>
            <a:r>
              <a:rPr lang="en-US" dirty="0" err="1"/>
              <a:t>Aozora</a:t>
            </a:r>
            <a:r>
              <a:rPr lang="en-US" dirty="0"/>
              <a:t> Search, but that functionality is coming</a:t>
            </a:r>
          </a:p>
        </p:txBody>
      </p:sp>
      <p:sp>
        <p:nvSpPr>
          <p:cNvPr id="4" name="Slide Number Placeholder 3"/>
          <p:cNvSpPr>
            <a:spLocks noGrp="1"/>
          </p:cNvSpPr>
          <p:nvPr>
            <p:ph type="sldNum" sz="quarter" idx="10"/>
          </p:nvPr>
        </p:nvSpPr>
        <p:spPr/>
        <p:txBody>
          <a:bodyPr/>
          <a:lstStyle/>
          <a:p>
            <a:fld id="{3149D058-AC7A-440B-B3B8-06250E74F3D7}" type="slidenum">
              <a:rPr lang="en-US" smtClean="0"/>
              <a:t>8</a:t>
            </a:fld>
            <a:endParaRPr lang="en-US"/>
          </a:p>
        </p:txBody>
      </p:sp>
    </p:spTree>
    <p:extLst>
      <p:ext uri="{BB962C8B-B14F-4D97-AF65-F5344CB8AC3E}">
        <p14:creationId xmlns:p14="http://schemas.microsoft.com/office/powerpoint/2010/main" val="7126425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Understanding the shape of your data; attention to sample sizes; frequency over time will be skewed by this underlying shape if you don’t normalize for it</a:t>
            </a:r>
          </a:p>
        </p:txBody>
      </p:sp>
      <p:sp>
        <p:nvSpPr>
          <p:cNvPr id="4" name="Slide Number Placeholder 3"/>
          <p:cNvSpPr>
            <a:spLocks noGrp="1"/>
          </p:cNvSpPr>
          <p:nvPr>
            <p:ph type="sldNum" sz="quarter" idx="10"/>
          </p:nvPr>
        </p:nvSpPr>
        <p:spPr/>
        <p:txBody>
          <a:bodyPr/>
          <a:lstStyle/>
          <a:p>
            <a:fld id="{3149D058-AC7A-440B-B3B8-06250E74F3D7}" type="slidenum">
              <a:rPr lang="en-US" smtClean="0"/>
              <a:t>9</a:t>
            </a:fld>
            <a:endParaRPr lang="en-US"/>
          </a:p>
        </p:txBody>
      </p:sp>
    </p:spTree>
    <p:extLst>
      <p:ext uri="{BB962C8B-B14F-4D97-AF65-F5344CB8AC3E}">
        <p14:creationId xmlns:p14="http://schemas.microsoft.com/office/powerpoint/2010/main" val="3487537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Sampling issues of a different sort; What would a representative sample of a period look like? Depends on what you are trying to represent. Prize works? Critically acclaimed works? What people read? Or what one group of people was likely to read?</a:t>
            </a:r>
          </a:p>
        </p:txBody>
      </p:sp>
      <p:sp>
        <p:nvSpPr>
          <p:cNvPr id="4" name="Slide Number Placeholder 3"/>
          <p:cNvSpPr>
            <a:spLocks noGrp="1"/>
          </p:cNvSpPr>
          <p:nvPr>
            <p:ph type="sldNum" sz="quarter" idx="10"/>
          </p:nvPr>
        </p:nvSpPr>
        <p:spPr/>
        <p:txBody>
          <a:bodyPr/>
          <a:lstStyle/>
          <a:p>
            <a:fld id="{3149D058-AC7A-440B-B3B8-06250E74F3D7}" type="slidenum">
              <a:rPr lang="en-US" smtClean="0"/>
              <a:t>10</a:t>
            </a:fld>
            <a:endParaRPr lang="en-US"/>
          </a:p>
        </p:txBody>
      </p:sp>
    </p:spTree>
    <p:extLst>
      <p:ext uri="{BB962C8B-B14F-4D97-AF65-F5344CB8AC3E}">
        <p14:creationId xmlns:p14="http://schemas.microsoft.com/office/powerpoint/2010/main" val="4204567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Encoding = a method for mapping byte sequences to character representations; hundreds of different kinds of encodings; Unicode is just one type of encoding, but the most universal </a:t>
            </a:r>
          </a:p>
        </p:txBody>
      </p:sp>
      <p:sp>
        <p:nvSpPr>
          <p:cNvPr id="4" name="Slide Number Placeholder 3"/>
          <p:cNvSpPr>
            <a:spLocks noGrp="1"/>
          </p:cNvSpPr>
          <p:nvPr>
            <p:ph type="sldNum" sz="quarter" idx="10"/>
          </p:nvPr>
        </p:nvSpPr>
        <p:spPr/>
        <p:txBody>
          <a:bodyPr/>
          <a:lstStyle/>
          <a:p>
            <a:fld id="{3149D058-AC7A-440B-B3B8-06250E74F3D7}" type="slidenum">
              <a:rPr lang="en-US" smtClean="0"/>
              <a:t>18</a:t>
            </a:fld>
            <a:endParaRPr lang="en-US"/>
          </a:p>
        </p:txBody>
      </p:sp>
    </p:spTree>
    <p:extLst>
      <p:ext uri="{BB962C8B-B14F-4D97-AF65-F5344CB8AC3E}">
        <p14:creationId xmlns:p14="http://schemas.microsoft.com/office/powerpoint/2010/main" val="1483019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Header/Footer information vs ruby tags; the degree to which structure of the text can provide guideposts for chunking and dividing it up; why would want to normalize kyu-kana? It hasn’t been done for the </a:t>
            </a:r>
            <a:r>
              <a:rPr lang="en-US" dirty="0" err="1"/>
              <a:t>Aozora</a:t>
            </a:r>
            <a:r>
              <a:rPr lang="en-US" dirty="0"/>
              <a:t> Search database, but you can imagine it’s importance in text analysis (e.g., avoiding counting the same word as two different words)</a:t>
            </a:r>
          </a:p>
        </p:txBody>
      </p:sp>
      <p:sp>
        <p:nvSpPr>
          <p:cNvPr id="4" name="Slide Number Placeholder 3"/>
          <p:cNvSpPr>
            <a:spLocks noGrp="1"/>
          </p:cNvSpPr>
          <p:nvPr>
            <p:ph type="sldNum" sz="quarter" idx="10"/>
          </p:nvPr>
        </p:nvSpPr>
        <p:spPr/>
        <p:txBody>
          <a:bodyPr/>
          <a:lstStyle/>
          <a:p>
            <a:fld id="{3149D058-AC7A-440B-B3B8-06250E74F3D7}" type="slidenum">
              <a:rPr lang="en-US" smtClean="0"/>
              <a:t>20</a:t>
            </a:fld>
            <a:endParaRPr lang="en-US"/>
          </a:p>
        </p:txBody>
      </p:sp>
    </p:spTree>
    <p:extLst>
      <p:ext uri="{BB962C8B-B14F-4D97-AF65-F5344CB8AC3E}">
        <p14:creationId xmlns:p14="http://schemas.microsoft.com/office/powerpoint/2010/main" val="1488870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Metadata fields; importance of consistent formats; importance of providing romanization; different types of metadata (bibliographic information; categorical information (discrete data); empirical data (continuous data) – “text length” – different types of data call for different types of analysis and visualization </a:t>
            </a:r>
          </a:p>
        </p:txBody>
      </p:sp>
      <p:sp>
        <p:nvSpPr>
          <p:cNvPr id="4" name="Slide Number Placeholder 3"/>
          <p:cNvSpPr>
            <a:spLocks noGrp="1"/>
          </p:cNvSpPr>
          <p:nvPr>
            <p:ph type="sldNum" sz="quarter" idx="10"/>
          </p:nvPr>
        </p:nvSpPr>
        <p:spPr/>
        <p:txBody>
          <a:bodyPr/>
          <a:lstStyle/>
          <a:p>
            <a:fld id="{3149D058-AC7A-440B-B3B8-06250E74F3D7}" type="slidenum">
              <a:rPr lang="en-US" smtClean="0"/>
              <a:t>23</a:t>
            </a:fld>
            <a:endParaRPr lang="en-US"/>
          </a:p>
        </p:txBody>
      </p:sp>
    </p:spTree>
    <p:extLst>
      <p:ext uri="{BB962C8B-B14F-4D97-AF65-F5344CB8AC3E}">
        <p14:creationId xmlns:p14="http://schemas.microsoft.com/office/powerpoint/2010/main" val="3802164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Importance of unique ids for manipulating texts and for de-duplication purposes; also important when joining one dataset with another (</a:t>
            </a:r>
            <a:r>
              <a:rPr lang="en-US" dirty="0" err="1"/>
              <a:t>author_ids</a:t>
            </a:r>
            <a:r>
              <a:rPr lang="en-US" dirty="0"/>
              <a:t> could point to a separate spreadsheet)</a:t>
            </a:r>
          </a:p>
        </p:txBody>
      </p:sp>
      <p:sp>
        <p:nvSpPr>
          <p:cNvPr id="4" name="Slide Number Placeholder 3"/>
          <p:cNvSpPr>
            <a:spLocks noGrp="1"/>
          </p:cNvSpPr>
          <p:nvPr>
            <p:ph type="sldNum" sz="quarter" idx="10"/>
          </p:nvPr>
        </p:nvSpPr>
        <p:spPr/>
        <p:txBody>
          <a:bodyPr/>
          <a:lstStyle/>
          <a:p>
            <a:fld id="{3149D058-AC7A-440B-B3B8-06250E74F3D7}" type="slidenum">
              <a:rPr lang="en-US" smtClean="0"/>
              <a:t>24</a:t>
            </a:fld>
            <a:endParaRPr lang="en-US"/>
          </a:p>
        </p:txBody>
      </p:sp>
    </p:spTree>
    <p:extLst>
      <p:ext uri="{BB962C8B-B14F-4D97-AF65-F5344CB8AC3E}">
        <p14:creationId xmlns:p14="http://schemas.microsoft.com/office/powerpoint/2010/main" val="15420771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149D058-AC7A-440B-B3B8-06250E74F3D7}" type="slidenum">
              <a:rPr lang="en-US" smtClean="0"/>
              <a:t>27</a:t>
            </a:fld>
            <a:endParaRPr lang="en-US"/>
          </a:p>
        </p:txBody>
      </p:sp>
    </p:spTree>
    <p:extLst>
      <p:ext uri="{BB962C8B-B14F-4D97-AF65-F5344CB8AC3E}">
        <p14:creationId xmlns:p14="http://schemas.microsoft.com/office/powerpoint/2010/main" val="27801436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34D16A9-5394-461E-916F-3310F9FCEA3B}" type="datetimeFigureOut">
              <a:rPr lang="en-US" smtClean="0"/>
              <a:pPr/>
              <a:t>2/11/2018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4D16A9-5394-461E-916F-3310F9FCEA3B}" type="datetimeFigureOut">
              <a:rPr lang="en-US" smtClean="0"/>
              <a:pPr/>
              <a:t>2/11/2018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4D16A9-5394-461E-916F-3310F9FCEA3B}" type="datetimeFigureOut">
              <a:rPr lang="en-US" smtClean="0"/>
              <a:pPr/>
              <a:t>2/11/2018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4D16A9-5394-461E-916F-3310F9FCEA3B}" type="datetimeFigureOut">
              <a:rPr lang="en-US" smtClean="0"/>
              <a:pPr/>
              <a:t>2/11/2018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4D16A9-5394-461E-916F-3310F9FCEA3B}" type="datetimeFigureOut">
              <a:rPr lang="en-US" smtClean="0"/>
              <a:pPr/>
              <a:t>2/11/2018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34D16A9-5394-461E-916F-3310F9FCEA3B}" type="datetimeFigureOut">
              <a:rPr lang="en-US" smtClean="0"/>
              <a:pPr/>
              <a:t>2/11/2018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34D16A9-5394-461E-916F-3310F9FCEA3B}" type="datetimeFigureOut">
              <a:rPr lang="en-US" smtClean="0"/>
              <a:pPr/>
              <a:t>2/11/2018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34D16A9-5394-461E-916F-3310F9FCEA3B}" type="datetimeFigureOut">
              <a:rPr lang="en-US" smtClean="0"/>
              <a:pPr/>
              <a:t>2/11/2018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4D16A9-5394-461E-916F-3310F9FCEA3B}" type="datetimeFigureOut">
              <a:rPr lang="en-US" smtClean="0"/>
              <a:pPr/>
              <a:t>2/11/2018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4D16A9-5394-461E-916F-3310F9FCEA3B}" type="datetimeFigureOut">
              <a:rPr lang="en-US" smtClean="0"/>
              <a:pPr/>
              <a:t>2/11/2018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4D16A9-5394-461E-916F-3310F9FCEA3B}" type="datetimeFigureOut">
              <a:rPr lang="en-US" smtClean="0"/>
              <a:pPr/>
              <a:t>2/11/2018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A50740-AF67-49F9-AF82-7B705BFDCB2D}"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4D16A9-5394-461E-916F-3310F9FCEA3B}" type="datetimeFigureOut">
              <a:rPr lang="en-US" smtClean="0"/>
              <a:pPr/>
              <a:t>2/11/2018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A50740-AF67-49F9-AF82-7B705BFDCB2D}"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68375"/>
            <a:ext cx="7772400" cy="1470025"/>
          </a:xfrm>
        </p:spPr>
        <p:txBody>
          <a:bodyPr>
            <a:normAutofit/>
          </a:bodyPr>
          <a:lstStyle/>
          <a:p>
            <a:r>
              <a:rPr lang="en-US" i="1" dirty="0">
                <a:latin typeface="Footlight MT Light" pitchFamily="18" charset="0"/>
              </a:rPr>
              <a:t>Introduction to </a:t>
            </a:r>
            <a:r>
              <a:rPr lang="en-US" i="1" dirty="0" err="1">
                <a:latin typeface="Footlight MT Light" pitchFamily="18" charset="0"/>
              </a:rPr>
              <a:t>Aozora</a:t>
            </a:r>
            <a:r>
              <a:rPr lang="en-US" i="1" dirty="0">
                <a:latin typeface="Footlight MT Light" pitchFamily="18" charset="0"/>
              </a:rPr>
              <a:t> Search</a:t>
            </a:r>
            <a:br>
              <a:rPr lang="en-US" i="1" dirty="0">
                <a:latin typeface="Footlight MT Light" pitchFamily="18" charset="0"/>
              </a:rPr>
            </a:br>
            <a:r>
              <a:rPr lang="en-US" sz="2200" i="1" dirty="0">
                <a:solidFill>
                  <a:schemeClr val="tx2">
                    <a:lumMod val="60000"/>
                    <a:lumOff val="40000"/>
                  </a:schemeClr>
                </a:solidFill>
                <a:latin typeface="Footlight MT Light" pitchFamily="18" charset="0"/>
              </a:rPr>
              <a:t>http://artflsrv02.uchicago.edu/philologic4/aozora/</a:t>
            </a:r>
          </a:p>
        </p:txBody>
      </p:sp>
      <p:sp>
        <p:nvSpPr>
          <p:cNvPr id="3" name="Subtitle 2"/>
          <p:cNvSpPr>
            <a:spLocks noGrp="1"/>
          </p:cNvSpPr>
          <p:nvPr>
            <p:ph type="subTitle" idx="1"/>
          </p:nvPr>
        </p:nvSpPr>
        <p:spPr/>
        <p:txBody>
          <a:bodyPr>
            <a:normAutofit/>
          </a:bodyPr>
          <a:lstStyle/>
          <a:p>
            <a:r>
              <a:rPr lang="en-US">
                <a:solidFill>
                  <a:schemeClr val="tx1"/>
                </a:solidFill>
                <a:latin typeface="Footlight MT Light" pitchFamily="18" charset="0"/>
                <a:ea typeface="+mj-ea"/>
                <a:cs typeface="+mj-cs"/>
              </a:rPr>
              <a:t>Hoyt Long</a:t>
            </a:r>
            <a:endParaRPr lang="en-US" dirty="0">
              <a:solidFill>
                <a:schemeClr val="tx1"/>
              </a:solidFill>
              <a:latin typeface="Footlight MT Light" pitchFamily="18" charset="0"/>
              <a:ea typeface="+mj-ea"/>
              <a:cs typeface="+mj-cs"/>
            </a:endParaRPr>
          </a:p>
          <a:p>
            <a:r>
              <a:rPr lang="en-US">
                <a:solidFill>
                  <a:schemeClr val="tx1"/>
                </a:solidFill>
                <a:latin typeface="Footlight MT Light" pitchFamily="18" charset="0"/>
                <a:ea typeface="+mj-ea"/>
                <a:cs typeface="+mj-cs"/>
              </a:rPr>
              <a:t>University of Chicago</a:t>
            </a:r>
            <a:endParaRPr lang="en-US" dirty="0">
              <a:solidFill>
                <a:schemeClr val="tx1"/>
              </a:solidFill>
              <a:latin typeface="Footlight MT Light" pitchFamily="18" charset="0"/>
              <a:ea typeface="+mj-ea"/>
              <a:cs typeface="+mj-cs"/>
            </a:endParaRPr>
          </a:p>
        </p:txBody>
      </p:sp>
      <p:pic>
        <p:nvPicPr>
          <p:cNvPr id="11266" name="Picture 2" descr="青空文庫"/>
          <p:cNvPicPr>
            <a:picLocks noChangeAspect="1" noChangeArrowheads="1"/>
          </p:cNvPicPr>
          <p:nvPr/>
        </p:nvPicPr>
        <p:blipFill>
          <a:blip r:embed="rId2" cstate="print"/>
          <a:srcRect/>
          <a:stretch>
            <a:fillRect/>
          </a:stretch>
        </p:blipFill>
        <p:spPr bwMode="auto">
          <a:xfrm>
            <a:off x="4038600" y="2590800"/>
            <a:ext cx="952500" cy="952500"/>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a:lstStyle/>
          <a:p>
            <a:r>
              <a:rPr lang="en-US">
                <a:latin typeface="Footlight MT Light" pitchFamily="18" charset="0"/>
              </a:rPr>
              <a:t>Aozora by Author (</a:t>
            </a:r>
            <a:r>
              <a:rPr lang="en-US" dirty="0">
                <a:latin typeface="Footlight MT Light" pitchFamily="18" charset="0"/>
              </a:rPr>
              <a:t>Fiction)</a:t>
            </a:r>
          </a:p>
        </p:txBody>
      </p:sp>
      <p:sp>
        <p:nvSpPr>
          <p:cNvPr id="8" name="Title 1"/>
          <p:cNvSpPr txBox="1">
            <a:spLocks/>
          </p:cNvSpPr>
          <p:nvPr/>
        </p:nvSpPr>
        <p:spPr>
          <a:xfrm>
            <a:off x="457200" y="4800600"/>
            <a:ext cx="8305800" cy="18288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pic>
        <p:nvPicPr>
          <p:cNvPr id="3" name="Picture 2" descr="FictionByAuthor.jpe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295400"/>
            <a:ext cx="9144000" cy="4709160"/>
          </a:xfrm>
          <a:prstGeom prst="rect">
            <a:avLst/>
          </a:prstGeom>
        </p:spPr>
      </p:pic>
      <p:sp>
        <p:nvSpPr>
          <p:cNvPr id="11" name="Title 1"/>
          <p:cNvSpPr txBox="1">
            <a:spLocks/>
          </p:cNvSpPr>
          <p:nvPr/>
        </p:nvSpPr>
        <p:spPr>
          <a:xfrm>
            <a:off x="7467600" y="6096000"/>
            <a:ext cx="1295400" cy="3048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200">
                <a:latin typeface="Footlight MT Light" pitchFamily="18" charset="0"/>
                <a:ea typeface="+mj-ea"/>
                <a:cs typeface="+mj-cs"/>
              </a:rPr>
              <a:t>152 Authors</a:t>
            </a:r>
            <a:endParaRPr kumimoji="0" lang="en-US" sz="1200" b="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cxnSp>
        <p:nvCxnSpPr>
          <p:cNvPr id="15" name="Straight Arrow Connector 14"/>
          <p:cNvCxnSpPr/>
          <p:nvPr/>
        </p:nvCxnSpPr>
        <p:spPr>
          <a:xfrm flipV="1">
            <a:off x="8153400" y="5638800"/>
            <a:ext cx="0"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05097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76200"/>
            <a:ext cx="8229600" cy="1143000"/>
          </a:xfrm>
        </p:spPr>
        <p:txBody>
          <a:bodyPr/>
          <a:lstStyle/>
          <a:p>
            <a:r>
              <a:rPr lang="en-US" dirty="0">
                <a:latin typeface="Footlight MT Light" pitchFamily="18" charset="0"/>
              </a:rPr>
              <a:t>Sampling Methodology</a:t>
            </a:r>
          </a:p>
        </p:txBody>
      </p:sp>
      <p:sp>
        <p:nvSpPr>
          <p:cNvPr id="5" name="TextBox 4"/>
          <p:cNvSpPr txBox="1"/>
          <p:nvPr/>
        </p:nvSpPr>
        <p:spPr>
          <a:xfrm>
            <a:off x="457200" y="1295400"/>
            <a:ext cx="8458200" cy="4801314"/>
          </a:xfrm>
          <a:prstGeom prst="rect">
            <a:avLst/>
          </a:prstGeom>
          <a:noFill/>
        </p:spPr>
        <p:txBody>
          <a:bodyPr wrap="square" rtlCol="0">
            <a:spAutoFit/>
          </a:bodyPr>
          <a:lstStyle/>
          <a:p>
            <a:r>
              <a:rPr lang="en-US" dirty="0">
                <a:latin typeface="Book Antiqua" panose="02040602050305030304" pitchFamily="18" charset="0"/>
              </a:rPr>
              <a:t>“Traditional sampling theory is a theory or representation, in the sense that the sample drawn from a population has the same distributional properties as the population….Content analysts, in contrast, have to consider at least two populations at once: </a:t>
            </a:r>
            <a:r>
              <a:rPr lang="en-US" b="1" dirty="0">
                <a:latin typeface="Book Antiqua" panose="02040602050305030304" pitchFamily="18" charset="0"/>
              </a:rPr>
              <a:t>the population of answers to a research question and the population of texts that contains or leads to the answers to that question.</a:t>
            </a:r>
            <a:r>
              <a:rPr lang="en-US" dirty="0">
                <a:latin typeface="Book Antiqua" panose="02040602050305030304" pitchFamily="18" charset="0"/>
              </a:rPr>
              <a:t>”</a:t>
            </a:r>
          </a:p>
          <a:p>
            <a:endParaRPr lang="en-US" dirty="0">
              <a:latin typeface="Book Antiqua" panose="02040602050305030304" pitchFamily="18" charset="0"/>
            </a:endParaRPr>
          </a:p>
          <a:p>
            <a:r>
              <a:rPr lang="en-US" dirty="0">
                <a:latin typeface="Book Antiqua" panose="02040602050305030304" pitchFamily="18" charset="0"/>
              </a:rPr>
              <a:t>“Therefore, content analysts are rarely interested in accurate representations of the textual universe; rather, their concern is that the texts of interest are relevant to the research question and help to answer it fairly. Texts must be sampled in view of what they mean, the interpretations they enable, and the information they contain. Thus content analysts </a:t>
            </a:r>
            <a:r>
              <a:rPr lang="en-US" b="1" i="1" dirty="0">
                <a:latin typeface="Book Antiqua" panose="02040602050305030304" pitchFamily="18" charset="0"/>
              </a:rPr>
              <a:t>have to sample their texts to give their research questions a fair chance of being answered correctly.</a:t>
            </a:r>
            <a:r>
              <a:rPr lang="en-US" dirty="0">
                <a:latin typeface="Book Antiqua" panose="02040602050305030304" pitchFamily="18" charset="0"/>
              </a:rPr>
              <a:t>”</a:t>
            </a:r>
          </a:p>
          <a:p>
            <a:endParaRPr lang="en-US" dirty="0">
              <a:latin typeface="Book Antiqua" panose="02040602050305030304" pitchFamily="18" charset="0"/>
            </a:endParaRPr>
          </a:p>
          <a:p>
            <a:pPr algn="r"/>
            <a:r>
              <a:rPr lang="en-US" dirty="0">
                <a:latin typeface="Book Antiqua" panose="02040602050305030304" pitchFamily="18" charset="0"/>
              </a:rPr>
              <a:t>Klaus </a:t>
            </a:r>
            <a:r>
              <a:rPr lang="en-US" dirty="0" err="1">
                <a:latin typeface="Book Antiqua" panose="02040602050305030304" pitchFamily="18" charset="0"/>
              </a:rPr>
              <a:t>Krippendorff</a:t>
            </a:r>
            <a:r>
              <a:rPr lang="en-US" dirty="0">
                <a:latin typeface="Book Antiqua" panose="02040602050305030304" pitchFamily="18" charset="0"/>
              </a:rPr>
              <a:t>, </a:t>
            </a:r>
            <a:r>
              <a:rPr lang="en-US" i="1" dirty="0">
                <a:latin typeface="Book Antiqua" panose="02040602050305030304" pitchFamily="18" charset="0"/>
              </a:rPr>
              <a:t>Content Analysis</a:t>
            </a:r>
            <a:r>
              <a:rPr lang="en-US" dirty="0">
                <a:latin typeface="Book Antiqua" panose="02040602050305030304" pitchFamily="18" charset="0"/>
              </a:rPr>
              <a:t> (p. 113)</a:t>
            </a:r>
          </a:p>
          <a:p>
            <a:pPr algn="r"/>
            <a:endParaRPr lang="en-US" dirty="0">
              <a:latin typeface="Book Antiqua" panose="02040602050305030304" pitchFamily="18" charset="0"/>
            </a:endParaRPr>
          </a:p>
          <a:p>
            <a:r>
              <a:rPr lang="en-US" dirty="0">
                <a:latin typeface="Book Antiqua" panose="02040602050305030304" pitchFamily="18" charset="0"/>
              </a:rPr>
              <a:t>* A Rule of Thumb: Running analysis on multiple samples from some larger set of texts is often helpful in determining the significance of a trend.</a:t>
            </a:r>
          </a:p>
        </p:txBody>
      </p:sp>
    </p:spTree>
    <p:extLst>
      <p:ext uri="{BB962C8B-B14F-4D97-AF65-F5344CB8AC3E}">
        <p14:creationId xmlns:p14="http://schemas.microsoft.com/office/powerpoint/2010/main" val="42596503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133600"/>
            <a:ext cx="8229600" cy="1143000"/>
          </a:xfrm>
        </p:spPr>
        <p:txBody>
          <a:bodyPr/>
          <a:lstStyle/>
          <a:p>
            <a:r>
              <a:rPr lang="en-US">
                <a:latin typeface="Footlight MT Light" pitchFamily="18" charset="0"/>
              </a:rPr>
              <a:t>Building a Text Database</a:t>
            </a:r>
            <a:endParaRPr lang="en-US" dirty="0">
              <a:latin typeface="Footlight MT Light" pitchFamily="18" charset="0"/>
            </a:endParaRPr>
          </a:p>
        </p:txBody>
      </p:sp>
    </p:spTree>
    <p:extLst>
      <p:ext uri="{BB962C8B-B14F-4D97-AF65-F5344CB8AC3E}">
        <p14:creationId xmlns:p14="http://schemas.microsoft.com/office/powerpoint/2010/main" val="3892450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a:lstStyle/>
          <a:p>
            <a:r>
              <a:rPr lang="en-US" u="sng">
                <a:latin typeface="Footlight MT Light" pitchFamily="18" charset="0"/>
              </a:rPr>
              <a:t>Steps to Building a Database</a:t>
            </a:r>
            <a:endParaRPr lang="en-US" u="sng" dirty="0">
              <a:latin typeface="Footlight MT Light" pitchFamily="18" charset="0"/>
            </a:endParaRPr>
          </a:p>
        </p:txBody>
      </p:sp>
      <p:sp>
        <p:nvSpPr>
          <p:cNvPr id="8" name="Title 1"/>
          <p:cNvSpPr txBox="1">
            <a:spLocks/>
          </p:cNvSpPr>
          <p:nvPr/>
        </p:nvSpPr>
        <p:spPr>
          <a:xfrm>
            <a:off x="457200" y="4800600"/>
            <a:ext cx="8305800" cy="18288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sp>
        <p:nvSpPr>
          <p:cNvPr id="9" name="TextBox 8"/>
          <p:cNvSpPr txBox="1"/>
          <p:nvPr/>
        </p:nvSpPr>
        <p:spPr>
          <a:xfrm>
            <a:off x="381000" y="1170087"/>
            <a:ext cx="8382000" cy="5201424"/>
          </a:xfrm>
          <a:prstGeom prst="rect">
            <a:avLst/>
          </a:prstGeom>
          <a:noFill/>
        </p:spPr>
        <p:txBody>
          <a:bodyPr wrap="square" rtlCol="0">
            <a:spAutoFit/>
          </a:bodyPr>
          <a:lstStyle/>
          <a:p>
            <a:pPr marL="742950" indent="-742950">
              <a:buAutoNum type="arabicParenR"/>
            </a:pPr>
            <a:r>
              <a:rPr lang="en-US" sz="3600">
                <a:latin typeface="Footlight MT Light" pitchFamily="18" charset="0"/>
              </a:rPr>
              <a:t>Acquiring Texts</a:t>
            </a:r>
            <a:endParaRPr lang="en-US" sz="3600" dirty="0">
              <a:latin typeface="Footlight MT Light" pitchFamily="18" charset="0"/>
            </a:endParaRPr>
          </a:p>
          <a:p>
            <a:r>
              <a:rPr lang="en-US" sz="2800">
                <a:latin typeface="Footlight MT Light" pitchFamily="18" charset="0"/>
              </a:rPr>
              <a:t>        </a:t>
            </a:r>
            <a:r>
              <a:rPr lang="en-US" sz="2800">
                <a:solidFill>
                  <a:schemeClr val="tx2">
                    <a:lumMod val="60000"/>
                    <a:lumOff val="40000"/>
                  </a:schemeClr>
                </a:solidFill>
                <a:latin typeface="Footlight MT Light" pitchFamily="18" charset="0"/>
              </a:rPr>
              <a:t>- Web Scraping</a:t>
            </a:r>
            <a:endParaRPr lang="en-US" sz="2800" dirty="0">
              <a:solidFill>
                <a:schemeClr val="tx2">
                  <a:lumMod val="60000"/>
                  <a:lumOff val="40000"/>
                </a:schemeClr>
              </a:solidFill>
              <a:latin typeface="Footlight MT Light" pitchFamily="18" charset="0"/>
            </a:endParaRPr>
          </a:p>
          <a:p>
            <a:r>
              <a:rPr lang="en-US" sz="2800">
                <a:solidFill>
                  <a:schemeClr val="tx2">
                    <a:lumMod val="60000"/>
                    <a:lumOff val="40000"/>
                  </a:schemeClr>
                </a:solidFill>
                <a:latin typeface="Footlight MT Light" pitchFamily="18" charset="0"/>
              </a:rPr>
              <a:t>        - OCR</a:t>
            </a:r>
            <a:endParaRPr lang="en-US" sz="2800" dirty="0">
              <a:solidFill>
                <a:schemeClr val="tx2">
                  <a:lumMod val="60000"/>
                  <a:lumOff val="40000"/>
                </a:schemeClr>
              </a:solidFill>
              <a:latin typeface="Footlight MT Light" pitchFamily="18" charset="0"/>
            </a:endParaRPr>
          </a:p>
          <a:p>
            <a:pPr marL="742950" indent="-742950">
              <a:buAutoNum type="arabicParenR" startAt="2"/>
            </a:pPr>
            <a:r>
              <a:rPr lang="en-US" sz="3600">
                <a:latin typeface="Footlight MT Light" pitchFamily="18" charset="0"/>
              </a:rPr>
              <a:t>Pre-processing Texts</a:t>
            </a:r>
            <a:endParaRPr lang="en-US" sz="3600" dirty="0">
              <a:latin typeface="Footlight MT Light" pitchFamily="18" charset="0"/>
            </a:endParaRPr>
          </a:p>
          <a:p>
            <a:r>
              <a:rPr lang="en-US" sz="2800">
                <a:solidFill>
                  <a:schemeClr val="tx2">
                    <a:lumMod val="60000"/>
                    <a:lumOff val="40000"/>
                  </a:schemeClr>
                </a:solidFill>
                <a:latin typeface="Footlight MT Light" pitchFamily="18" charset="0"/>
              </a:rPr>
              <a:t>        - From HTML to Raw Text</a:t>
            </a:r>
            <a:endParaRPr lang="en-US" sz="2800" dirty="0">
              <a:solidFill>
                <a:schemeClr val="tx2">
                  <a:lumMod val="60000"/>
                  <a:lumOff val="40000"/>
                </a:schemeClr>
              </a:solidFill>
              <a:latin typeface="Footlight MT Light" pitchFamily="18" charset="0"/>
            </a:endParaRPr>
          </a:p>
          <a:p>
            <a:r>
              <a:rPr lang="en-US" sz="2800">
                <a:solidFill>
                  <a:schemeClr val="tx2">
                    <a:lumMod val="60000"/>
                    <a:lumOff val="40000"/>
                  </a:schemeClr>
                </a:solidFill>
                <a:latin typeface="Footlight MT Light" pitchFamily="18" charset="0"/>
              </a:rPr>
              <a:t>        - Character Encodings</a:t>
            </a:r>
            <a:endParaRPr lang="en-US" sz="2800" dirty="0">
              <a:solidFill>
                <a:schemeClr val="tx2">
                  <a:lumMod val="60000"/>
                  <a:lumOff val="40000"/>
                </a:schemeClr>
              </a:solidFill>
              <a:latin typeface="Footlight MT Light" pitchFamily="18" charset="0"/>
            </a:endParaRPr>
          </a:p>
          <a:p>
            <a:r>
              <a:rPr lang="en-US" sz="2800">
                <a:solidFill>
                  <a:schemeClr val="tx2">
                    <a:lumMod val="60000"/>
                    <a:lumOff val="40000"/>
                  </a:schemeClr>
                </a:solidFill>
                <a:latin typeface="Footlight MT Light" pitchFamily="18" charset="0"/>
              </a:rPr>
              <a:t>        - Cleaning</a:t>
            </a:r>
            <a:endParaRPr lang="en-US" sz="2800" dirty="0">
              <a:solidFill>
                <a:schemeClr val="tx2">
                  <a:lumMod val="60000"/>
                  <a:lumOff val="40000"/>
                </a:schemeClr>
              </a:solidFill>
              <a:latin typeface="Footlight MT Light" pitchFamily="18" charset="0"/>
            </a:endParaRPr>
          </a:p>
          <a:p>
            <a:r>
              <a:rPr lang="en-US" sz="2800">
                <a:solidFill>
                  <a:schemeClr val="tx2">
                    <a:lumMod val="60000"/>
                    <a:lumOff val="40000"/>
                  </a:schemeClr>
                </a:solidFill>
                <a:latin typeface="Footlight MT Light" pitchFamily="18" charset="0"/>
              </a:rPr>
              <a:t>        - Tokenization </a:t>
            </a:r>
            <a:endParaRPr lang="en-US" sz="2800" dirty="0">
              <a:solidFill>
                <a:schemeClr val="tx2">
                  <a:lumMod val="60000"/>
                  <a:lumOff val="40000"/>
                </a:schemeClr>
              </a:solidFill>
              <a:latin typeface="Footlight MT Light" pitchFamily="18" charset="0"/>
            </a:endParaRPr>
          </a:p>
          <a:p>
            <a:pPr marL="742950" indent="-742950">
              <a:buAutoNum type="arabicParenR" startAt="3"/>
            </a:pPr>
            <a:r>
              <a:rPr lang="en-US" sz="3600">
                <a:latin typeface="Footlight MT Light" pitchFamily="18" charset="0"/>
              </a:rPr>
              <a:t>Organizing Texts and Metadata</a:t>
            </a:r>
            <a:endParaRPr lang="en-US" sz="3600" dirty="0">
              <a:latin typeface="Footlight MT Light" pitchFamily="18" charset="0"/>
            </a:endParaRPr>
          </a:p>
          <a:p>
            <a:r>
              <a:rPr lang="en-US" sz="2800">
                <a:latin typeface="Footlight MT Light" pitchFamily="18" charset="0"/>
              </a:rPr>
              <a:t>        </a:t>
            </a:r>
            <a:r>
              <a:rPr lang="en-US" sz="2800">
                <a:solidFill>
                  <a:schemeClr val="tx2">
                    <a:lumMod val="60000"/>
                    <a:lumOff val="40000"/>
                  </a:schemeClr>
                </a:solidFill>
                <a:latin typeface="Footlight MT Light" pitchFamily="18" charset="0"/>
              </a:rPr>
              <a:t>- Creating/Curating Metadata</a:t>
            </a:r>
            <a:endParaRPr lang="en-US" sz="2800" dirty="0">
              <a:solidFill>
                <a:schemeClr val="tx2">
                  <a:lumMod val="60000"/>
                  <a:lumOff val="40000"/>
                </a:schemeClr>
              </a:solidFill>
              <a:latin typeface="Footlight MT Light" pitchFamily="18" charset="0"/>
            </a:endParaRPr>
          </a:p>
          <a:p>
            <a:r>
              <a:rPr lang="en-US" sz="2800">
                <a:solidFill>
                  <a:schemeClr val="tx2">
                    <a:lumMod val="60000"/>
                    <a:lumOff val="40000"/>
                  </a:schemeClr>
                </a:solidFill>
                <a:latin typeface="Footlight MT Light" pitchFamily="18" charset="0"/>
              </a:rPr>
              <a:t>        - Naming Schema and File Structure</a:t>
            </a:r>
            <a:endParaRPr lang="en-US" sz="2800" dirty="0">
              <a:solidFill>
                <a:schemeClr val="tx2">
                  <a:lumMod val="60000"/>
                  <a:lumOff val="40000"/>
                </a:schemeClr>
              </a:solidFill>
              <a:latin typeface="Footlight MT Light" pitchFamily="18" charset="0"/>
            </a:endParaRPr>
          </a:p>
        </p:txBody>
      </p:sp>
    </p:spTree>
    <p:extLst>
      <p:ext uri="{BB962C8B-B14F-4D97-AF65-F5344CB8AC3E}">
        <p14:creationId xmlns:p14="http://schemas.microsoft.com/office/powerpoint/2010/main" val="2407062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0" y="76200"/>
            <a:ext cx="2667000" cy="457200"/>
          </a:xfrm>
        </p:spPr>
        <p:txBody>
          <a:bodyPr>
            <a:normAutofit fontScale="90000"/>
          </a:bodyPr>
          <a:lstStyle/>
          <a:p>
            <a:r>
              <a:rPr lang="en-US" sz="3200" u="sng">
                <a:latin typeface="Footlight MT Light" pitchFamily="18" charset="0"/>
              </a:rPr>
              <a:t>Web Scraping</a:t>
            </a:r>
            <a:endParaRPr lang="en-US" sz="3200" u="sng" dirty="0">
              <a:latin typeface="Footlight MT Light" pitchFamily="18" charset="0"/>
            </a:endParaRPr>
          </a:p>
        </p:txBody>
      </p:sp>
      <p:sp>
        <p:nvSpPr>
          <p:cNvPr id="8" name="Title 1"/>
          <p:cNvSpPr txBox="1">
            <a:spLocks/>
          </p:cNvSpPr>
          <p:nvPr/>
        </p:nvSpPr>
        <p:spPr>
          <a:xfrm>
            <a:off x="457200" y="4800600"/>
            <a:ext cx="8305800" cy="18288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704850"/>
            <a:ext cx="2671677" cy="2114550"/>
          </a:xfrm>
          <a:prstGeom prst="rect">
            <a:avLst/>
          </a:prstGeom>
        </p:spPr>
      </p:pic>
      <p:sp>
        <p:nvSpPr>
          <p:cNvPr id="10" name="TextBox 9"/>
          <p:cNvSpPr txBox="1"/>
          <p:nvPr/>
        </p:nvSpPr>
        <p:spPr>
          <a:xfrm>
            <a:off x="3352800" y="609600"/>
            <a:ext cx="5410200" cy="2308324"/>
          </a:xfrm>
          <a:prstGeom prst="rect">
            <a:avLst/>
          </a:prstGeom>
          <a:noFill/>
        </p:spPr>
        <p:txBody>
          <a:bodyPr wrap="square" rtlCol="0">
            <a:spAutoFit/>
          </a:bodyPr>
          <a:lstStyle/>
          <a:p>
            <a:pPr marL="285750" indent="-285750">
              <a:buFont typeface="Arial" panose="020B0604020202020204" pitchFamily="34" charset="0"/>
              <a:buChar char="•"/>
            </a:pPr>
            <a:r>
              <a:rPr lang="en-US">
                <a:latin typeface="Footlight MT Light" panose="0204060206030A020304" pitchFamily="18" charset="0"/>
              </a:rPr>
              <a:t>Python (common programming language for doing scraping and crawling of WWW</a:t>
            </a:r>
            <a:r>
              <a:rPr lang="en-US" dirty="0">
                <a:latin typeface="Footlight MT Light" panose="0204060206030A020304" pitchFamily="18" charset="0"/>
              </a:rPr>
              <a:t>)</a:t>
            </a:r>
          </a:p>
          <a:p>
            <a:pPr marL="285750" indent="-285750">
              <a:buFont typeface="Arial" panose="020B0604020202020204" pitchFamily="34" charset="0"/>
              <a:buChar char="•"/>
            </a:pPr>
            <a:endParaRPr lang="en-US" dirty="0">
              <a:latin typeface="Footlight MT Light" panose="0204060206030A020304" pitchFamily="18" charset="0"/>
            </a:endParaRPr>
          </a:p>
          <a:p>
            <a:pPr marL="285750" indent="-285750">
              <a:buFont typeface="Arial" panose="020B0604020202020204" pitchFamily="34" charset="0"/>
              <a:buChar char="•"/>
            </a:pPr>
            <a:r>
              <a:rPr lang="en-US">
                <a:latin typeface="Footlight MT Light" panose="0204060206030A020304" pitchFamily="18" charset="0"/>
              </a:rPr>
              <a:t>Beautiful Soup (python library for extracting and manipulating html</a:t>
            </a:r>
            <a:r>
              <a:rPr lang="en-US" dirty="0">
                <a:latin typeface="Footlight MT Light" panose="0204060206030A020304" pitchFamily="18" charset="0"/>
              </a:rPr>
              <a:t>)</a:t>
            </a:r>
          </a:p>
          <a:p>
            <a:pPr marL="285750" indent="-285750">
              <a:buFont typeface="Arial" panose="020B0604020202020204" pitchFamily="34" charset="0"/>
              <a:buChar char="•"/>
            </a:pPr>
            <a:endParaRPr lang="en-US" dirty="0">
              <a:latin typeface="Footlight MT Light" panose="0204060206030A020304" pitchFamily="18" charset="0"/>
            </a:endParaRPr>
          </a:p>
          <a:p>
            <a:pPr marL="285750" indent="-285750">
              <a:buFont typeface="Arial" panose="020B0604020202020204" pitchFamily="34" charset="0"/>
              <a:buChar char="•"/>
            </a:pPr>
            <a:r>
              <a:rPr lang="en-US">
                <a:latin typeface="Footlight MT Light" panose="0204060206030A020304" pitchFamily="18" charset="0"/>
              </a:rPr>
              <a:t>APIs (application program interface for accessing, collecting, filtering data from online repositories</a:t>
            </a:r>
            <a:r>
              <a:rPr lang="en-US" dirty="0">
                <a:latin typeface="Footlight MT Light" panose="0204060206030A020304" pitchFamily="18" charset="0"/>
              </a:rPr>
              <a:t>)</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0779" y="3581400"/>
            <a:ext cx="2192421" cy="3124200"/>
          </a:xfrm>
          <a:prstGeom prst="rect">
            <a:avLst/>
          </a:prstGeom>
        </p:spPr>
        <p:style>
          <a:lnRef idx="2">
            <a:schemeClr val="dk1"/>
          </a:lnRef>
          <a:fillRef idx="1">
            <a:schemeClr val="lt1"/>
          </a:fillRef>
          <a:effectRef idx="0">
            <a:schemeClr val="dk1"/>
          </a:effectRef>
          <a:fontRef idx="minor">
            <a:schemeClr val="dk1"/>
          </a:fontRef>
        </p:style>
      </p:pic>
      <p:sp>
        <p:nvSpPr>
          <p:cNvPr id="13" name="Title 1"/>
          <p:cNvSpPr txBox="1">
            <a:spLocks/>
          </p:cNvSpPr>
          <p:nvPr/>
        </p:nvSpPr>
        <p:spPr>
          <a:xfrm>
            <a:off x="4572000" y="3352800"/>
            <a:ext cx="2667000" cy="457200"/>
          </a:xfrm>
          <a:prstGeom prst="rect">
            <a:avLst/>
          </a:prstGeom>
        </p:spPr>
        <p:txBody>
          <a:bodyPr vert="horz" lIns="91440" tIns="45720" rIns="91440" bIns="45720" rtlCol="0" anchor="ct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ja-JP" sz="3200" u="sng" dirty="0">
                <a:latin typeface="Footlight MT Light" pitchFamily="18" charset="0"/>
              </a:rPr>
              <a:t>OCR</a:t>
            </a:r>
            <a:endParaRPr lang="en-US" sz="3200" u="sng" dirty="0">
              <a:latin typeface="Footlight MT Light" pitchFamily="18" charset="0"/>
            </a:endParaRPr>
          </a:p>
        </p:txBody>
      </p:sp>
      <p:sp>
        <p:nvSpPr>
          <p:cNvPr id="14" name="TextBox 13"/>
          <p:cNvSpPr txBox="1"/>
          <p:nvPr/>
        </p:nvSpPr>
        <p:spPr>
          <a:xfrm>
            <a:off x="3352800" y="3962400"/>
            <a:ext cx="5410200" cy="1477328"/>
          </a:xfrm>
          <a:prstGeom prst="rect">
            <a:avLst/>
          </a:prstGeom>
          <a:noFill/>
        </p:spPr>
        <p:txBody>
          <a:bodyPr wrap="square" rtlCol="0">
            <a:spAutoFit/>
          </a:bodyPr>
          <a:lstStyle/>
          <a:p>
            <a:pPr marL="285750" indent="-285750">
              <a:buFont typeface="Arial" panose="020B0604020202020204" pitchFamily="34" charset="0"/>
              <a:buChar char="•"/>
            </a:pPr>
            <a:r>
              <a:rPr lang="en-US">
                <a:latin typeface="Footlight MT Light" panose="0204060206030A020304" pitchFamily="18" charset="0"/>
              </a:rPr>
              <a:t>Optical Character Recognition</a:t>
            </a:r>
            <a:endParaRPr lang="en-US" dirty="0">
              <a:latin typeface="Footlight MT Light" panose="0204060206030A020304" pitchFamily="18" charset="0"/>
            </a:endParaRPr>
          </a:p>
          <a:p>
            <a:pPr marL="285750" indent="-285750">
              <a:buFont typeface="Arial" panose="020B0604020202020204" pitchFamily="34" charset="0"/>
              <a:buChar char="•"/>
            </a:pPr>
            <a:endParaRPr lang="en-US" dirty="0">
              <a:latin typeface="Footlight MT Light" panose="0204060206030A020304" pitchFamily="18" charset="0"/>
            </a:endParaRPr>
          </a:p>
          <a:p>
            <a:pPr marL="285750" indent="-285750">
              <a:buFont typeface="Arial" panose="020B0604020202020204" pitchFamily="34" charset="0"/>
              <a:buChar char="•"/>
            </a:pPr>
            <a:r>
              <a:rPr lang="en-US">
                <a:latin typeface="Footlight MT Light" panose="0204060206030A020304" pitchFamily="18" charset="0"/>
              </a:rPr>
              <a:t>ABBYY, E-Typist, TensorFlow</a:t>
            </a:r>
            <a:endParaRPr lang="en-US" dirty="0">
              <a:latin typeface="Footlight MT Light" panose="0204060206030A020304" pitchFamily="18" charset="0"/>
            </a:endParaRPr>
          </a:p>
          <a:p>
            <a:pPr marL="285750" indent="-285750">
              <a:buFont typeface="Arial" panose="020B0604020202020204" pitchFamily="34" charset="0"/>
              <a:buChar char="•"/>
            </a:pPr>
            <a:endParaRPr lang="en-US" dirty="0">
              <a:latin typeface="Footlight MT Light" panose="0204060206030A020304" pitchFamily="18" charset="0"/>
            </a:endParaRPr>
          </a:p>
          <a:p>
            <a:pPr marL="285750" indent="-285750">
              <a:buFont typeface="Arial" panose="020B0604020202020204" pitchFamily="34" charset="0"/>
              <a:buChar char="•"/>
            </a:pPr>
            <a:r>
              <a:rPr lang="en-US">
                <a:latin typeface="Footlight MT Light" panose="0204060206030A020304" pitchFamily="18" charset="0"/>
              </a:rPr>
              <a:t>Stay Tuned</a:t>
            </a:r>
            <a:r>
              <a:rPr lang="en-US" dirty="0">
                <a:latin typeface="Footlight MT Light" panose="0204060206030A020304" pitchFamily="18" charset="0"/>
              </a:rPr>
              <a:t>…</a:t>
            </a:r>
          </a:p>
        </p:txBody>
      </p:sp>
    </p:spTree>
    <p:extLst>
      <p:ext uri="{BB962C8B-B14F-4D97-AF65-F5344CB8AC3E}">
        <p14:creationId xmlns:p14="http://schemas.microsoft.com/office/powerpoint/2010/main" val="481221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857250"/>
            <a:ext cx="9144000" cy="5143500"/>
          </a:xfrm>
          <a:prstGeom prst="rect">
            <a:avLst/>
          </a:prstGeom>
        </p:spPr>
      </p:pic>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a:latin typeface="Footlight MT Light" pitchFamily="18" charset="0"/>
              </a:rPr>
              <a:t>From HTML to Raw Text</a:t>
            </a:r>
            <a:endParaRPr lang="en-US" sz="3200" u="sng" dirty="0">
              <a:latin typeface="Footlight MT Light" pitchFamily="18" charset="0"/>
            </a:endParaRPr>
          </a:p>
        </p:txBody>
      </p:sp>
    </p:spTree>
    <p:extLst>
      <p:ext uri="{BB962C8B-B14F-4D97-AF65-F5344CB8AC3E}">
        <p14:creationId xmlns:p14="http://schemas.microsoft.com/office/powerpoint/2010/main" val="94497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a:latin typeface="Footlight MT Light" pitchFamily="18" charset="0"/>
              </a:rPr>
              <a:t>From HTML to Raw Text</a:t>
            </a:r>
            <a:endParaRPr lang="en-US" sz="3200" u="sng" dirty="0">
              <a:latin typeface="Footlight MT Light" pitchFamily="18" charset="0"/>
            </a:endParaRPr>
          </a:p>
        </p:txBody>
      </p:sp>
      <p:pic>
        <p:nvPicPr>
          <p:cNvPr id="4" name="Picture 3"/>
          <p:cNvPicPr>
            <a:picLocks noChangeAspect="1"/>
          </p:cNvPicPr>
          <p:nvPr/>
        </p:nvPicPr>
        <p:blipFill>
          <a:blip r:embed="rId2"/>
          <a:stretch>
            <a:fillRect/>
          </a:stretch>
        </p:blipFill>
        <p:spPr>
          <a:xfrm>
            <a:off x="0" y="914400"/>
            <a:ext cx="9144000" cy="5143500"/>
          </a:xfrm>
          <a:prstGeom prst="rect">
            <a:avLst/>
          </a:prstGeom>
        </p:spPr>
      </p:pic>
      <p:sp>
        <p:nvSpPr>
          <p:cNvPr id="5" name="Oval 4"/>
          <p:cNvSpPr/>
          <p:nvPr/>
        </p:nvSpPr>
        <p:spPr>
          <a:xfrm>
            <a:off x="2971800" y="1828800"/>
            <a:ext cx="762000" cy="3048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7" name="Arrow: Right 6"/>
          <p:cNvSpPr/>
          <p:nvPr/>
        </p:nvSpPr>
        <p:spPr>
          <a:xfrm rot="10800000">
            <a:off x="3886200" y="1828800"/>
            <a:ext cx="12192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181600" y="1752600"/>
            <a:ext cx="2133600" cy="369332"/>
          </a:xfrm>
          <a:prstGeom prst="rect">
            <a:avLst/>
          </a:prstGeom>
          <a:noFill/>
        </p:spPr>
        <p:txBody>
          <a:bodyPr wrap="square" rtlCol="0">
            <a:spAutoFit/>
          </a:bodyPr>
          <a:lstStyle/>
          <a:p>
            <a:r>
              <a:rPr lang="en-US">
                <a:latin typeface="Footlight MT Light" panose="0204060206030A020304" pitchFamily="18" charset="0"/>
              </a:rPr>
              <a:t>Character Encoding</a:t>
            </a:r>
            <a:endParaRPr lang="en-US" dirty="0">
              <a:latin typeface="Footlight MT Light" panose="0204060206030A020304" pitchFamily="18" charset="0"/>
            </a:endParaRPr>
          </a:p>
        </p:txBody>
      </p:sp>
    </p:spTree>
    <p:extLst>
      <p:ext uri="{BB962C8B-B14F-4D97-AF65-F5344CB8AC3E}">
        <p14:creationId xmlns:p14="http://schemas.microsoft.com/office/powerpoint/2010/main" val="2857765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a:latin typeface="Footlight MT Light" pitchFamily="18" charset="0"/>
              </a:rPr>
              <a:t>Character Encoding</a:t>
            </a:r>
            <a:endParaRPr lang="en-US" sz="3200" u="sng" dirty="0">
              <a:latin typeface="Footlight MT Light" pitchFamily="18" charset="0"/>
            </a:endParaRPr>
          </a:p>
        </p:txBody>
      </p:sp>
      <p:pic>
        <p:nvPicPr>
          <p:cNvPr id="6" name="Picture 5"/>
          <p:cNvPicPr>
            <a:picLocks noChangeAspect="1"/>
          </p:cNvPicPr>
          <p:nvPr/>
        </p:nvPicPr>
        <p:blipFill>
          <a:blip r:embed="rId2"/>
          <a:stretch>
            <a:fillRect/>
          </a:stretch>
        </p:blipFill>
        <p:spPr>
          <a:xfrm>
            <a:off x="0" y="990600"/>
            <a:ext cx="9144000" cy="5143500"/>
          </a:xfrm>
          <a:prstGeom prst="rect">
            <a:avLst/>
          </a:prstGeom>
        </p:spPr>
      </p:pic>
      <p:sp>
        <p:nvSpPr>
          <p:cNvPr id="7" name="Oval 6"/>
          <p:cNvSpPr/>
          <p:nvPr/>
        </p:nvSpPr>
        <p:spPr>
          <a:xfrm>
            <a:off x="3505200" y="4343400"/>
            <a:ext cx="2667000" cy="914400"/>
          </a:xfrm>
          <a:prstGeom prst="ellipse">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Tree>
    <p:extLst>
      <p:ext uri="{BB962C8B-B14F-4D97-AF65-F5344CB8AC3E}">
        <p14:creationId xmlns:p14="http://schemas.microsoft.com/office/powerpoint/2010/main" val="506469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a:latin typeface="Footlight MT Light" pitchFamily="18" charset="0"/>
              </a:rPr>
              <a:t>Character Encoding</a:t>
            </a:r>
            <a:endParaRPr lang="en-US" sz="3200" u="sng" dirty="0">
              <a:latin typeface="Footlight MT Light" pitchFamily="18"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850" y="1600200"/>
            <a:ext cx="5848350" cy="3800475"/>
          </a:xfrm>
          <a:prstGeom prst="rect">
            <a:avLst/>
          </a:prstGeom>
        </p:spPr>
      </p:pic>
    </p:spTree>
    <p:extLst>
      <p:ext uri="{BB962C8B-B14F-4D97-AF65-F5344CB8AC3E}">
        <p14:creationId xmlns:p14="http://schemas.microsoft.com/office/powerpoint/2010/main" val="22060774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dirty="0">
                <a:latin typeface="Footlight MT Light" pitchFamily="18" charset="0"/>
              </a:rPr>
              <a:t>Unicode and UTF-8</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9262" y="762000"/>
            <a:ext cx="5781675" cy="2524125"/>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989" y="3581400"/>
            <a:ext cx="4343211" cy="2895474"/>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pic>
      <p:sp>
        <p:nvSpPr>
          <p:cNvPr id="2" name="Oval 1"/>
          <p:cNvSpPr/>
          <p:nvPr/>
        </p:nvSpPr>
        <p:spPr>
          <a:xfrm>
            <a:off x="3429000" y="5181600"/>
            <a:ext cx="533400" cy="304800"/>
          </a:xfrm>
          <a:prstGeom prst="ellipse">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5" name="Straight Arrow Connector 4"/>
          <p:cNvCxnSpPr/>
          <p:nvPr/>
        </p:nvCxnSpPr>
        <p:spPr>
          <a:xfrm>
            <a:off x="1905000" y="4572000"/>
            <a:ext cx="1447800" cy="609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457200" y="4267200"/>
            <a:ext cx="1981011" cy="457200"/>
          </a:xfrm>
          <a:prstGeom prst="rect">
            <a:avLst/>
          </a:prstGeom>
        </p:spPr>
        <p:txBody>
          <a:bodyP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600" dirty="0">
                <a:latin typeface="Footlight MT Light" pitchFamily="18" charset="0"/>
              </a:rPr>
              <a:t>Unicode Literal</a:t>
            </a:r>
          </a:p>
        </p:txBody>
      </p:sp>
    </p:spTree>
    <p:extLst>
      <p:ext uri="{BB962C8B-B14F-4D97-AF65-F5344CB8AC3E}">
        <p14:creationId xmlns:p14="http://schemas.microsoft.com/office/powerpoint/2010/main" val="3264478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a:lstStyle/>
          <a:p>
            <a:r>
              <a:rPr lang="en-US" u="sng">
                <a:latin typeface="Footlight MT Light" pitchFamily="18" charset="0"/>
              </a:rPr>
              <a:t>Session Outline</a:t>
            </a:r>
            <a:endParaRPr lang="en-US" u="sng" dirty="0">
              <a:latin typeface="Footlight MT Light" pitchFamily="18" charset="0"/>
            </a:endParaRPr>
          </a:p>
        </p:txBody>
      </p:sp>
      <p:sp>
        <p:nvSpPr>
          <p:cNvPr id="8" name="Title 1"/>
          <p:cNvSpPr txBox="1">
            <a:spLocks/>
          </p:cNvSpPr>
          <p:nvPr/>
        </p:nvSpPr>
        <p:spPr>
          <a:xfrm>
            <a:off x="457200" y="4800600"/>
            <a:ext cx="8305800" cy="18288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sp>
        <p:nvSpPr>
          <p:cNvPr id="9" name="TextBox 8"/>
          <p:cNvSpPr txBox="1"/>
          <p:nvPr/>
        </p:nvSpPr>
        <p:spPr>
          <a:xfrm>
            <a:off x="381000" y="1170087"/>
            <a:ext cx="8382000" cy="5632311"/>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Footlight MT Light" pitchFamily="18" charset="0"/>
              </a:rPr>
              <a:t>Introduction to </a:t>
            </a:r>
            <a:r>
              <a:rPr lang="en-US" sz="3600" dirty="0" err="1">
                <a:latin typeface="Footlight MT Light" pitchFamily="18" charset="0"/>
              </a:rPr>
              <a:t>Aozora</a:t>
            </a:r>
            <a:r>
              <a:rPr lang="en-US" sz="3600" dirty="0">
                <a:latin typeface="Footlight MT Light" pitchFamily="18" charset="0"/>
              </a:rPr>
              <a:t> Bunko</a:t>
            </a:r>
          </a:p>
          <a:p>
            <a:pPr marL="571500" indent="-571500">
              <a:buFont typeface="Arial" panose="020B0604020202020204" pitchFamily="34" charset="0"/>
              <a:buChar char="•"/>
            </a:pPr>
            <a:r>
              <a:rPr lang="en-US" sz="3600" dirty="0">
                <a:latin typeface="Footlight MT Light" pitchFamily="18" charset="0"/>
              </a:rPr>
              <a:t>Building a Text Database</a:t>
            </a:r>
          </a:p>
          <a:p>
            <a:r>
              <a:rPr lang="en-US" sz="3600" dirty="0">
                <a:latin typeface="Footlight MT Light" pitchFamily="18" charset="0"/>
              </a:rPr>
              <a:t>     </a:t>
            </a:r>
            <a:r>
              <a:rPr lang="en-US" sz="3600" dirty="0">
                <a:solidFill>
                  <a:schemeClr val="tx2">
                    <a:lumMod val="60000"/>
                    <a:lumOff val="40000"/>
                  </a:schemeClr>
                </a:solidFill>
                <a:latin typeface="Footlight MT Light" pitchFamily="18" charset="0"/>
              </a:rPr>
              <a:t>- Acquiring Texts</a:t>
            </a:r>
          </a:p>
          <a:p>
            <a:r>
              <a:rPr lang="en-US" sz="3600" dirty="0">
                <a:solidFill>
                  <a:schemeClr val="tx2">
                    <a:lumMod val="60000"/>
                    <a:lumOff val="40000"/>
                  </a:schemeClr>
                </a:solidFill>
                <a:latin typeface="Footlight MT Light" pitchFamily="18" charset="0"/>
              </a:rPr>
              <a:t>     - Pre-processing Texts</a:t>
            </a:r>
          </a:p>
          <a:p>
            <a:r>
              <a:rPr lang="en-US" sz="3600" dirty="0">
                <a:solidFill>
                  <a:schemeClr val="tx2">
                    <a:lumMod val="60000"/>
                    <a:lumOff val="40000"/>
                  </a:schemeClr>
                </a:solidFill>
                <a:latin typeface="Footlight MT Light" pitchFamily="18" charset="0"/>
              </a:rPr>
              <a:t>     - Organizing Texts and Metadata</a:t>
            </a:r>
          </a:p>
          <a:p>
            <a:pPr marL="571500" indent="-571500">
              <a:buFont typeface="Arial" panose="020B0604020202020204" pitchFamily="34" charset="0"/>
              <a:buChar char="•"/>
            </a:pPr>
            <a:r>
              <a:rPr lang="en-US" sz="3600" dirty="0">
                <a:latin typeface="Footlight MT Light" pitchFamily="18" charset="0"/>
              </a:rPr>
              <a:t>Using </a:t>
            </a:r>
            <a:r>
              <a:rPr lang="en-US" sz="3600" dirty="0" err="1">
                <a:latin typeface="Footlight MT Light" pitchFamily="18" charset="0"/>
              </a:rPr>
              <a:t>Aozora</a:t>
            </a:r>
            <a:r>
              <a:rPr lang="en-US" sz="3600" dirty="0">
                <a:latin typeface="Footlight MT Light" pitchFamily="18" charset="0"/>
              </a:rPr>
              <a:t> Search</a:t>
            </a:r>
          </a:p>
          <a:p>
            <a:r>
              <a:rPr lang="en-US" sz="3600" dirty="0">
                <a:latin typeface="Footlight MT Light" pitchFamily="18" charset="0"/>
              </a:rPr>
              <a:t>     </a:t>
            </a:r>
            <a:r>
              <a:rPr lang="en-US" sz="3600" dirty="0">
                <a:solidFill>
                  <a:schemeClr val="tx2">
                    <a:lumMod val="60000"/>
                    <a:lumOff val="40000"/>
                  </a:schemeClr>
                </a:solidFill>
                <a:latin typeface="Footlight MT Light" pitchFamily="18" charset="0"/>
              </a:rPr>
              <a:t>- Keyword Search</a:t>
            </a:r>
          </a:p>
          <a:p>
            <a:r>
              <a:rPr lang="en-US" sz="3600" dirty="0">
                <a:solidFill>
                  <a:schemeClr val="tx2">
                    <a:lumMod val="60000"/>
                    <a:lumOff val="40000"/>
                  </a:schemeClr>
                </a:solidFill>
                <a:latin typeface="Footlight MT Light" pitchFamily="18" charset="0"/>
              </a:rPr>
              <a:t>     - KWIC</a:t>
            </a:r>
          </a:p>
          <a:p>
            <a:r>
              <a:rPr lang="en-US" sz="3600" dirty="0">
                <a:solidFill>
                  <a:schemeClr val="tx2">
                    <a:lumMod val="60000"/>
                    <a:lumOff val="40000"/>
                  </a:schemeClr>
                </a:solidFill>
                <a:latin typeface="Footlight MT Light" pitchFamily="18" charset="0"/>
              </a:rPr>
              <a:t>     - Collocations</a:t>
            </a:r>
          </a:p>
          <a:p>
            <a:r>
              <a:rPr lang="en-US" sz="3600" dirty="0">
                <a:solidFill>
                  <a:schemeClr val="tx2">
                    <a:lumMod val="60000"/>
                    <a:lumOff val="40000"/>
                  </a:schemeClr>
                </a:solidFill>
                <a:latin typeface="Footlight MT Light" pitchFamily="18" charset="0"/>
              </a:rPr>
              <a:t>     - Frequency Over Time</a:t>
            </a:r>
          </a:p>
        </p:txBody>
      </p:sp>
    </p:spTree>
    <p:extLst>
      <p:ext uri="{BB962C8B-B14F-4D97-AF65-F5344CB8AC3E}">
        <p14:creationId xmlns:p14="http://schemas.microsoft.com/office/powerpoint/2010/main" val="28912665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a:latin typeface="Footlight MT Light" pitchFamily="18" charset="0"/>
              </a:rPr>
              <a:t>Text Cleaning</a:t>
            </a:r>
            <a:endParaRPr lang="en-US" sz="3200" u="sng" dirty="0">
              <a:latin typeface="Footlight MT Light" pitchFamily="18" charset="0"/>
            </a:endParaRPr>
          </a:p>
        </p:txBody>
      </p:sp>
      <p:sp>
        <p:nvSpPr>
          <p:cNvPr id="2" name="TextBox 1"/>
          <p:cNvSpPr txBox="1"/>
          <p:nvPr/>
        </p:nvSpPr>
        <p:spPr>
          <a:xfrm>
            <a:off x="152400" y="1143000"/>
            <a:ext cx="4191000" cy="513986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lang="en-US" altLang="ja-JP" sz="800"/>
              <a:t>&lt;?xml version</a:t>
            </a:r>
            <a:r>
              <a:rPr lang="en-US" altLang="ja-JP" sz="800" dirty="0"/>
              <a:t>="</a:t>
            </a:r>
            <a:r>
              <a:rPr lang="en-US" altLang="ja-JP" sz="800"/>
              <a:t>1.0" encoding</a:t>
            </a:r>
            <a:r>
              <a:rPr lang="en-US" altLang="ja-JP" sz="800" dirty="0"/>
              <a:t>="</a:t>
            </a:r>
            <a:r>
              <a:rPr lang="en-US" altLang="ja-JP" sz="800" dirty="0" err="1"/>
              <a:t>Shift_JIS</a:t>
            </a:r>
            <a:r>
              <a:rPr lang="en-US" altLang="ja-JP" sz="800" dirty="0"/>
              <a:t>"?&gt;</a:t>
            </a:r>
          </a:p>
          <a:p>
            <a:r>
              <a:rPr lang="en-US" altLang="ja-JP" sz="800"/>
              <a:t>&lt;!DOCTYPE html PUBLIC "-//</a:t>
            </a:r>
            <a:r>
              <a:rPr lang="en-US" altLang="ja-JP" sz="800" dirty="0"/>
              <a:t>W3C</a:t>
            </a:r>
            <a:r>
              <a:rPr lang="en-US" altLang="ja-JP" sz="800"/>
              <a:t>//DTD XHTML 1.1</a:t>
            </a:r>
            <a:r>
              <a:rPr lang="en-US" altLang="ja-JP" sz="800" dirty="0"/>
              <a:t>//EN"</a:t>
            </a:r>
          </a:p>
          <a:p>
            <a:r>
              <a:rPr lang="en-US" altLang="ja-JP" sz="800"/>
              <a:t>    "</a:t>
            </a:r>
            <a:r>
              <a:rPr lang="en-US" altLang="ja-JP" sz="800" dirty="0"/>
              <a:t>http://www.w3.org/TR/xhtml11/DTD/xhtml11.dtd"&gt;</a:t>
            </a:r>
          </a:p>
          <a:p>
            <a:r>
              <a:rPr lang="en-US" altLang="ja-JP" sz="800"/>
              <a:t>&lt;html xmlns</a:t>
            </a:r>
            <a:r>
              <a:rPr lang="en-US" altLang="ja-JP" sz="800" dirty="0"/>
              <a:t>="http://www.w3.org/1999/</a:t>
            </a:r>
            <a:r>
              <a:rPr lang="en-US" altLang="ja-JP" sz="800"/>
              <a:t>xhtml" xml</a:t>
            </a:r>
            <a:r>
              <a:rPr lang="en-US" altLang="ja-JP" sz="800" dirty="0"/>
              <a:t>:lang="</a:t>
            </a:r>
            <a:r>
              <a:rPr lang="en-US" altLang="ja-JP" sz="800"/>
              <a:t>ja" &gt;</a:t>
            </a:r>
            <a:endParaRPr lang="en-US" altLang="ja-JP" sz="800" dirty="0"/>
          </a:p>
          <a:p>
            <a:r>
              <a:rPr lang="en-US" altLang="ja-JP" sz="800" dirty="0"/>
              <a:t>&lt;head&gt;</a:t>
            </a:r>
          </a:p>
          <a:p>
            <a:r>
              <a:rPr lang="en-US" altLang="ja-JP" sz="800" dirty="0"/>
              <a:t>	</a:t>
            </a:r>
            <a:r>
              <a:rPr lang="en-US" altLang="ja-JP" sz="800"/>
              <a:t>&lt;meta http-equiv</a:t>
            </a:r>
            <a:r>
              <a:rPr lang="en-US" altLang="ja-JP" sz="800" dirty="0"/>
              <a:t>="</a:t>
            </a:r>
            <a:r>
              <a:rPr lang="en-US" altLang="ja-JP" sz="800"/>
              <a:t>Content-Type" content</a:t>
            </a:r>
            <a:r>
              <a:rPr lang="en-US" altLang="ja-JP" sz="800" dirty="0"/>
              <a:t>="text/</a:t>
            </a:r>
            <a:r>
              <a:rPr lang="en-US" altLang="ja-JP" sz="800" dirty="0" err="1"/>
              <a:t>html;charset</a:t>
            </a:r>
            <a:r>
              <a:rPr lang="en-US" altLang="ja-JP" sz="800" dirty="0"/>
              <a:t>=</a:t>
            </a:r>
            <a:r>
              <a:rPr lang="en-US" altLang="ja-JP" sz="800" dirty="0" err="1"/>
              <a:t>Shift_</a:t>
            </a:r>
            <a:r>
              <a:rPr lang="en-US" altLang="ja-JP" sz="800" err="1"/>
              <a:t>JIS</a:t>
            </a:r>
            <a:r>
              <a:rPr lang="en-US" altLang="ja-JP" sz="800"/>
              <a:t>" /&gt;</a:t>
            </a:r>
            <a:endParaRPr lang="en-US" altLang="ja-JP" sz="800" dirty="0"/>
          </a:p>
          <a:p>
            <a:r>
              <a:rPr lang="en-US" altLang="ja-JP" sz="800" dirty="0"/>
              <a:t>	</a:t>
            </a:r>
            <a:r>
              <a:rPr lang="en-US" altLang="ja-JP" sz="800"/>
              <a:t>&lt;meta http-equiv</a:t>
            </a:r>
            <a:r>
              <a:rPr lang="en-US" altLang="ja-JP" sz="800" dirty="0"/>
              <a:t>="</a:t>
            </a:r>
            <a:r>
              <a:rPr lang="en-US" altLang="ja-JP" sz="800"/>
              <a:t>content-style-type" content</a:t>
            </a:r>
            <a:r>
              <a:rPr lang="en-US" altLang="ja-JP" sz="800" dirty="0"/>
              <a:t>="text/</a:t>
            </a:r>
            <a:r>
              <a:rPr lang="en-US" altLang="ja-JP" sz="800" err="1"/>
              <a:t>css</a:t>
            </a:r>
            <a:r>
              <a:rPr lang="en-US" altLang="ja-JP" sz="800"/>
              <a:t>" /&gt;</a:t>
            </a:r>
            <a:endParaRPr lang="en-US" altLang="ja-JP" sz="800" dirty="0"/>
          </a:p>
          <a:p>
            <a:r>
              <a:rPr lang="en-US" altLang="ja-JP" sz="800" dirty="0"/>
              <a:t>	</a:t>
            </a:r>
            <a:r>
              <a:rPr lang="en-US" altLang="ja-JP" sz="800"/>
              <a:t>&lt;link rel</a:t>
            </a:r>
            <a:r>
              <a:rPr lang="en-US" altLang="ja-JP" sz="800" dirty="0"/>
              <a:t>="</a:t>
            </a:r>
            <a:r>
              <a:rPr lang="en-US" altLang="ja-JP" sz="800"/>
              <a:t>stylesheet" type</a:t>
            </a:r>
            <a:r>
              <a:rPr lang="en-US" altLang="ja-JP" sz="800" dirty="0"/>
              <a:t>="text/</a:t>
            </a:r>
            <a:r>
              <a:rPr lang="en-US" altLang="ja-JP" sz="800" err="1"/>
              <a:t>css</a:t>
            </a:r>
            <a:r>
              <a:rPr lang="en-US" altLang="ja-JP" sz="800"/>
              <a:t>" href</a:t>
            </a:r>
            <a:r>
              <a:rPr lang="en-US" altLang="ja-JP" sz="800" dirty="0"/>
              <a:t>="../../default.</a:t>
            </a:r>
            <a:r>
              <a:rPr lang="en-US" altLang="ja-JP" sz="800"/>
              <a:t>css" /&gt;</a:t>
            </a:r>
            <a:endParaRPr lang="en-US" altLang="ja-JP" sz="800" dirty="0"/>
          </a:p>
          <a:p>
            <a:r>
              <a:rPr lang="en-US" altLang="ja-JP" sz="800" dirty="0"/>
              <a:t>	&lt;title&gt;</a:t>
            </a:r>
            <a:r>
              <a:rPr lang="ja-JP" altLang="en-US" sz="800" dirty="0"/>
              <a:t>チェスタートン</a:t>
            </a:r>
            <a:r>
              <a:rPr lang="ja-JP" altLang="en-US" sz="800"/>
              <a:t>　</a:t>
            </a:r>
            <a:r>
              <a:rPr lang="en-US" altLang="ja-JP" sz="800"/>
              <a:t>Chesterton </a:t>
            </a:r>
            <a:r>
              <a:rPr lang="ja-JP" altLang="en-US" sz="800"/>
              <a:t>直</a:t>
            </a:r>
            <a:r>
              <a:rPr lang="ja-JP" altLang="en-US" sz="800" dirty="0"/>
              <a:t>木三十</a:t>
            </a:r>
            <a:r>
              <a:rPr lang="ja-JP" altLang="en-US" sz="800"/>
              <a:t>五訳 秘</a:t>
            </a:r>
            <a:r>
              <a:rPr lang="ja-JP" altLang="en-US" sz="800" dirty="0"/>
              <a:t>密</a:t>
            </a:r>
            <a:r>
              <a:rPr lang="ja-JP" altLang="en-US" sz="800"/>
              <a:t>の庭 </a:t>
            </a:r>
            <a:r>
              <a:rPr lang="en-US" altLang="ja-JP" sz="800"/>
              <a:t>THE SECRET GARDEN</a:t>
            </a:r>
            <a:r>
              <a:rPr lang="en-US" altLang="ja-JP" sz="800" dirty="0"/>
              <a:t>&lt;/title&gt;</a:t>
            </a:r>
          </a:p>
          <a:p>
            <a:r>
              <a:rPr lang="en-US" altLang="ja-JP" sz="800" dirty="0"/>
              <a:t>	</a:t>
            </a:r>
            <a:r>
              <a:rPr lang="en-US" altLang="ja-JP" sz="800"/>
              <a:t>&lt;link rel</a:t>
            </a:r>
            <a:r>
              <a:rPr lang="en-US" altLang="ja-JP" sz="800" dirty="0"/>
              <a:t>="</a:t>
            </a:r>
            <a:r>
              <a:rPr lang="en-US" altLang="ja-JP" sz="800" dirty="0" err="1"/>
              <a:t>DC.</a:t>
            </a:r>
            <a:r>
              <a:rPr lang="en-US" altLang="ja-JP" sz="800" err="1"/>
              <a:t>Schema</a:t>
            </a:r>
            <a:r>
              <a:rPr lang="en-US" altLang="ja-JP" sz="800"/>
              <a:t>" href</a:t>
            </a:r>
            <a:r>
              <a:rPr lang="en-US" altLang="ja-JP" sz="800" dirty="0"/>
              <a:t>="http://purl.org/dc/elements/</a:t>
            </a:r>
            <a:r>
              <a:rPr lang="en-US" altLang="ja-JP" sz="800"/>
              <a:t>1.1/" /&gt;</a:t>
            </a:r>
            <a:endParaRPr lang="en-US" altLang="ja-JP" sz="800" dirty="0"/>
          </a:p>
          <a:p>
            <a:r>
              <a:rPr lang="en-US" altLang="ja-JP" sz="800" dirty="0"/>
              <a:t>	</a:t>
            </a:r>
            <a:r>
              <a:rPr lang="en-US" altLang="ja-JP" sz="800"/>
              <a:t>&lt;meta name</a:t>
            </a:r>
            <a:r>
              <a:rPr lang="en-US" altLang="ja-JP" sz="800" dirty="0"/>
              <a:t>="</a:t>
            </a:r>
            <a:r>
              <a:rPr lang="en-US" altLang="ja-JP" sz="800" dirty="0" err="1"/>
              <a:t>DC.</a:t>
            </a:r>
            <a:r>
              <a:rPr lang="en-US" altLang="ja-JP" sz="800" err="1"/>
              <a:t>Creator</a:t>
            </a:r>
            <a:r>
              <a:rPr lang="en-US" altLang="ja-JP" sz="800"/>
              <a:t>" content</a:t>
            </a:r>
            <a:r>
              <a:rPr lang="en-US" altLang="ja-JP" sz="800" dirty="0"/>
              <a:t>="</a:t>
            </a:r>
            <a:r>
              <a:rPr lang="ja-JP" altLang="en-US" sz="800" dirty="0"/>
              <a:t>チェスタートン　</a:t>
            </a:r>
            <a:r>
              <a:rPr lang="en-US" altLang="ja-JP" sz="800"/>
              <a:t>Chesterton" /&gt;</a:t>
            </a:r>
            <a:endParaRPr lang="en-US" altLang="ja-JP" sz="800" dirty="0"/>
          </a:p>
          <a:p>
            <a:r>
              <a:rPr lang="en-US" altLang="ja-JP" sz="800" dirty="0"/>
              <a:t>	</a:t>
            </a:r>
            <a:r>
              <a:rPr lang="en-US" altLang="ja-JP" sz="800"/>
              <a:t>&lt;meta name</a:t>
            </a:r>
            <a:r>
              <a:rPr lang="en-US" altLang="ja-JP" sz="800" dirty="0"/>
              <a:t>="</a:t>
            </a:r>
            <a:r>
              <a:rPr lang="en-US" altLang="ja-JP" sz="800" dirty="0" err="1"/>
              <a:t>DC.</a:t>
            </a:r>
            <a:r>
              <a:rPr lang="en-US" altLang="ja-JP" sz="800" err="1"/>
              <a:t>Publisher</a:t>
            </a:r>
            <a:r>
              <a:rPr lang="en-US" altLang="ja-JP" sz="800"/>
              <a:t>" content</a:t>
            </a:r>
            <a:r>
              <a:rPr lang="en-US" altLang="ja-JP" sz="800" dirty="0"/>
              <a:t>="</a:t>
            </a:r>
            <a:r>
              <a:rPr lang="ja-JP" altLang="en-US" sz="800" dirty="0"/>
              <a:t>青空文</a:t>
            </a:r>
            <a:r>
              <a:rPr lang="ja-JP" altLang="en-US" sz="800"/>
              <a:t>庫</a:t>
            </a:r>
            <a:r>
              <a:rPr lang="en-US" altLang="ja-JP" sz="800"/>
              <a:t>" /&gt;</a:t>
            </a:r>
            <a:endParaRPr lang="en-US" altLang="ja-JP" sz="800" dirty="0"/>
          </a:p>
          <a:p>
            <a:r>
              <a:rPr lang="en-US" altLang="ja-JP" sz="800" dirty="0"/>
              <a:t>&lt;/head&gt;</a:t>
            </a:r>
          </a:p>
          <a:p>
            <a:r>
              <a:rPr lang="en-US" altLang="ja-JP" sz="800" dirty="0"/>
              <a:t>&lt;body&gt;</a:t>
            </a:r>
          </a:p>
          <a:p>
            <a:r>
              <a:rPr lang="en-US" altLang="ja-JP" sz="800"/>
              <a:t>&lt;h1 class</a:t>
            </a:r>
            <a:r>
              <a:rPr lang="en-US" altLang="ja-JP" sz="800" dirty="0"/>
              <a:t>="title"&gt;</a:t>
            </a:r>
            <a:r>
              <a:rPr lang="ja-JP" altLang="en-US" sz="800" dirty="0"/>
              <a:t>秘密の庭</a:t>
            </a:r>
            <a:r>
              <a:rPr lang="en-US" altLang="ja-JP" sz="800" dirty="0"/>
              <a:t>&lt;/h1&gt;</a:t>
            </a:r>
          </a:p>
          <a:p>
            <a:r>
              <a:rPr lang="en-US" altLang="ja-JP" sz="800"/>
              <a:t>&lt;h2 class</a:t>
            </a:r>
            <a:r>
              <a:rPr lang="en-US" altLang="ja-JP" sz="800" dirty="0"/>
              <a:t>="</a:t>
            </a:r>
            <a:r>
              <a:rPr lang="en-US" altLang="ja-JP" sz="800" dirty="0" err="1"/>
              <a:t>original_title</a:t>
            </a:r>
            <a:r>
              <a:rPr lang="en-US" altLang="ja-JP" sz="800"/>
              <a:t>"&gt;THE SECRET GARDEN</a:t>
            </a:r>
            <a:r>
              <a:rPr lang="en-US" altLang="ja-JP" sz="800" dirty="0"/>
              <a:t>&lt;/h2&gt;</a:t>
            </a:r>
          </a:p>
          <a:p>
            <a:r>
              <a:rPr lang="en-US" altLang="ja-JP" sz="800"/>
              <a:t>&lt;h2 class</a:t>
            </a:r>
            <a:r>
              <a:rPr lang="en-US" altLang="ja-JP" sz="800" dirty="0"/>
              <a:t>="author"&gt;</a:t>
            </a:r>
            <a:r>
              <a:rPr lang="ja-JP" altLang="en-US" sz="800" dirty="0"/>
              <a:t>チェスタートン　</a:t>
            </a:r>
            <a:r>
              <a:rPr lang="en-US" altLang="ja-JP" sz="800" dirty="0"/>
              <a:t>Chesterton&lt;/h2&gt;</a:t>
            </a:r>
          </a:p>
          <a:p>
            <a:r>
              <a:rPr lang="en-US" altLang="ja-JP" sz="800"/>
              <a:t>&lt;h2 class</a:t>
            </a:r>
            <a:r>
              <a:rPr lang="en-US" altLang="ja-JP" sz="800" dirty="0"/>
              <a:t>="translator"&gt;</a:t>
            </a:r>
            <a:r>
              <a:rPr lang="ja-JP" altLang="en-US" sz="800" dirty="0"/>
              <a:t>直木三十五訳</a:t>
            </a:r>
            <a:r>
              <a:rPr lang="en-US" altLang="ja-JP" sz="800" dirty="0"/>
              <a:t>&lt;/h2&gt;</a:t>
            </a:r>
          </a:p>
          <a:p>
            <a:r>
              <a:rPr lang="en-US" altLang="ja-JP" sz="800"/>
              <a:t>&lt;div class</a:t>
            </a:r>
            <a:r>
              <a:rPr lang="en-US" altLang="ja-JP" sz="800" dirty="0"/>
              <a:t>="</a:t>
            </a:r>
            <a:r>
              <a:rPr lang="en-US" altLang="ja-JP" sz="800" dirty="0" err="1"/>
              <a:t>main_text</a:t>
            </a:r>
            <a:r>
              <a:rPr lang="en-US" altLang="ja-JP" sz="800" dirty="0"/>
              <a:t>"&gt;</a:t>
            </a:r>
          </a:p>
          <a:p>
            <a:r>
              <a:rPr lang="en-US" altLang="ja-JP" sz="800"/>
              <a:t>&lt;br /&gt;</a:t>
            </a:r>
            <a:endParaRPr lang="en-US" altLang="ja-JP" sz="800" dirty="0"/>
          </a:p>
          <a:p>
            <a:r>
              <a:rPr lang="en-US" altLang="ja-JP" sz="800"/>
              <a:t>&lt;br /&gt;</a:t>
            </a:r>
            <a:endParaRPr lang="en-US" altLang="ja-JP" sz="800" dirty="0"/>
          </a:p>
          <a:p>
            <a:r>
              <a:rPr lang="en-US" altLang="ja-JP" sz="800"/>
              <a:t>&lt;br /&gt;</a:t>
            </a:r>
            <a:endParaRPr lang="en-US" altLang="ja-JP" sz="800" dirty="0"/>
          </a:p>
          <a:p>
            <a:r>
              <a:rPr lang="ja-JP" altLang="en-US" sz="800" dirty="0"/>
              <a:t>　　　　　　　　一</a:t>
            </a:r>
            <a:r>
              <a:rPr lang="en-US" altLang="ja-JP" sz="800"/>
              <a:t>&lt;br /&gt;</a:t>
            </a:r>
            <a:endParaRPr lang="en-US" altLang="ja-JP" sz="800" dirty="0"/>
          </a:p>
          <a:p>
            <a:r>
              <a:rPr lang="en-US" altLang="ja-JP" sz="800"/>
              <a:t>&lt;br /&gt;</a:t>
            </a:r>
            <a:endParaRPr lang="en-US" altLang="ja-JP" sz="800" dirty="0"/>
          </a:p>
          <a:p>
            <a:r>
              <a:rPr lang="ja-JP" altLang="en-US" sz="800" dirty="0"/>
              <a:t>　</a:t>
            </a:r>
            <a:r>
              <a:rPr lang="en-US" altLang="ja-JP" sz="800" dirty="0"/>
              <a:t>&lt;ruby&gt;&lt;</a:t>
            </a:r>
            <a:r>
              <a:rPr lang="en-US" altLang="ja-JP" sz="800" dirty="0" err="1"/>
              <a:t>rb</a:t>
            </a:r>
            <a:r>
              <a:rPr lang="en-US" altLang="ja-JP" sz="800" dirty="0"/>
              <a:t>&gt;</a:t>
            </a:r>
            <a:r>
              <a:rPr lang="ja-JP" altLang="en-US" sz="800" dirty="0"/>
              <a:t>巴里</a:t>
            </a:r>
            <a:r>
              <a:rPr lang="en-US" altLang="ja-JP" sz="800" dirty="0"/>
              <a:t>&lt;/</a:t>
            </a:r>
            <a:r>
              <a:rPr lang="en-US" altLang="ja-JP" sz="800" dirty="0" err="1"/>
              <a:t>rb</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a:t>
            </a:r>
            <a:r>
              <a:rPr lang="en-US" altLang="ja-JP" sz="800" dirty="0" err="1"/>
              <a:t>rt</a:t>
            </a:r>
            <a:r>
              <a:rPr lang="en-US" altLang="ja-JP" sz="800" dirty="0"/>
              <a:t>&gt;</a:t>
            </a:r>
            <a:r>
              <a:rPr lang="ja-JP" altLang="en-US" sz="800" dirty="0"/>
              <a:t>パリー</a:t>
            </a:r>
            <a:r>
              <a:rPr lang="en-US" altLang="ja-JP" sz="800" dirty="0"/>
              <a:t>&lt;/</a:t>
            </a:r>
            <a:r>
              <a:rPr lang="en-US" altLang="ja-JP" sz="800" dirty="0" err="1"/>
              <a:t>rt</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&gt;&lt;/ruby&gt;</a:t>
            </a:r>
            <a:r>
              <a:rPr lang="ja-JP" altLang="en-US" sz="800" dirty="0"/>
              <a:t>の警視総監であるアリステード・ヴァランタンは晩餐におくれた。そして来客達はもう彼より先きに来はじめていた。それで忠実な執事のイワンがお相手をしていた。イワンは顔に</a:t>
            </a:r>
            <a:r>
              <a:rPr lang="en-US" altLang="ja-JP" sz="800" dirty="0"/>
              <a:t>&lt;ruby&gt;&lt;</a:t>
            </a:r>
            <a:r>
              <a:rPr lang="en-US" altLang="ja-JP" sz="800" dirty="0" err="1"/>
              <a:t>rb</a:t>
            </a:r>
            <a:r>
              <a:rPr lang="en-US" altLang="ja-JP" sz="800" dirty="0"/>
              <a:t>&gt;</a:t>
            </a:r>
            <a:r>
              <a:rPr lang="ja-JP" altLang="en-US" sz="800" dirty="0"/>
              <a:t>刀傷</a:t>
            </a:r>
            <a:r>
              <a:rPr lang="en-US" altLang="ja-JP" sz="800" dirty="0"/>
              <a:t>&lt;/</a:t>
            </a:r>
            <a:r>
              <a:rPr lang="en-US" altLang="ja-JP" sz="800" dirty="0" err="1"/>
              <a:t>rb</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a:t>
            </a:r>
            <a:r>
              <a:rPr lang="en-US" altLang="ja-JP" sz="800" dirty="0" err="1"/>
              <a:t>rt</a:t>
            </a:r>
            <a:r>
              <a:rPr lang="en-US" altLang="ja-JP" sz="800" dirty="0"/>
              <a:t>&gt;</a:t>
            </a:r>
            <a:r>
              <a:rPr lang="ja-JP" altLang="en-US" sz="800" dirty="0"/>
              <a:t>かたなきず</a:t>
            </a:r>
            <a:r>
              <a:rPr lang="en-US" altLang="ja-JP" sz="800" dirty="0"/>
              <a:t>&lt;/</a:t>
            </a:r>
            <a:r>
              <a:rPr lang="en-US" altLang="ja-JP" sz="800" dirty="0" err="1"/>
              <a:t>rt</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&gt;&lt;/ruby&gt;</a:t>
            </a:r>
            <a:r>
              <a:rPr lang="ja-JP" altLang="en-US" sz="800" dirty="0"/>
              <a:t>の痕のある、そして灰色の口髭と</a:t>
            </a:r>
            <a:r>
              <a:rPr lang="en-US" altLang="ja-JP" sz="800" dirty="0"/>
              <a:t>&lt;ruby&gt;&lt;</a:t>
            </a:r>
            <a:r>
              <a:rPr lang="en-US" altLang="ja-JP" sz="800" dirty="0" err="1"/>
              <a:t>rb</a:t>
            </a:r>
            <a:r>
              <a:rPr lang="en-US" altLang="ja-JP" sz="800" dirty="0"/>
              <a:t>&gt;</a:t>
            </a:r>
            <a:r>
              <a:rPr lang="ja-JP" altLang="en-US" sz="800" dirty="0"/>
              <a:t>色別</a:t>
            </a:r>
            <a:r>
              <a:rPr lang="en-US" altLang="ja-JP" sz="800" dirty="0"/>
              <a:t>&lt;/</a:t>
            </a:r>
            <a:r>
              <a:rPr lang="en-US" altLang="ja-JP" sz="800" dirty="0" err="1"/>
              <a:t>rb</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a:t>
            </a:r>
            <a:r>
              <a:rPr lang="en-US" altLang="ja-JP" sz="800" dirty="0" err="1"/>
              <a:t>rt</a:t>
            </a:r>
            <a:r>
              <a:rPr lang="en-US" altLang="ja-JP" sz="800" dirty="0"/>
              <a:t>&gt;</a:t>
            </a:r>
            <a:r>
              <a:rPr lang="ja-JP" altLang="en-US" sz="800" dirty="0"/>
              <a:t>いろわけ</a:t>
            </a:r>
            <a:r>
              <a:rPr lang="en-US" altLang="ja-JP" sz="800" dirty="0"/>
              <a:t>&lt;/</a:t>
            </a:r>
            <a:r>
              <a:rPr lang="en-US" altLang="ja-JP" sz="800" dirty="0" err="1"/>
              <a:t>rt</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&gt;&lt;/ruby&gt;</a:t>
            </a:r>
            <a:r>
              <a:rPr lang="ja-JP" altLang="en-US" sz="800" dirty="0"/>
              <a:t>のつかないような顔色をした老人で、いつも玄関のテーブルに</a:t>
            </a:r>
            <a:r>
              <a:rPr lang="en-US" altLang="ja-JP" sz="800" dirty="0"/>
              <a:t>――</a:t>
            </a:r>
            <a:r>
              <a:rPr lang="ja-JP" altLang="en-US" sz="800" dirty="0"/>
              <a:t>そこには武器類がかかっている</a:t>
            </a:r>
            <a:r>
              <a:rPr lang="en-US" altLang="ja-JP" sz="800" dirty="0"/>
              <a:t>――</a:t>
            </a:r>
            <a:r>
              <a:rPr lang="ja-JP" altLang="en-US" sz="800" dirty="0"/>
              <a:t>に控えている。この家は主人のヴァランタンと同様に風変りで有名である。旧い家で、高い外塀と、セイヌ河の上に乗出しているヒョロ高いポプラの樹とを持っているがこの家の建築上の風変りな点は</a:t>
            </a:r>
            <a:r>
              <a:rPr lang="en-US" altLang="ja-JP" sz="800" dirty="0"/>
              <a:t>――</a:t>
            </a:r>
            <a:r>
              <a:rPr lang="ja-JP" altLang="en-US" sz="800" dirty="0"/>
              <a:t>そしておそらくはその警察的価値は</a:t>
            </a:r>
            <a:r>
              <a:rPr lang="en-US" altLang="ja-JP" sz="800" dirty="0"/>
              <a:t>――</a:t>
            </a:r>
            <a:r>
              <a:rPr lang="ja-JP" altLang="en-US" sz="800" dirty="0"/>
              <a:t>すなわち、この家には、イワンと武器とががん張ってる表の入口からするのでない以上は、はいっても出たというものがない事だ。庭は広くてよく手入れが</a:t>
            </a:r>
            <a:r>
              <a:rPr lang="en-US" altLang="ja-JP" sz="800" dirty="0"/>
              <a:t>&lt;ruby&gt;&lt;</a:t>
            </a:r>
            <a:r>
              <a:rPr lang="en-US" altLang="ja-JP" sz="800" dirty="0" err="1"/>
              <a:t>rb</a:t>
            </a:r>
            <a:r>
              <a:rPr lang="en-US" altLang="ja-JP" sz="800" dirty="0"/>
              <a:t>&gt;</a:t>
            </a:r>
            <a:r>
              <a:rPr lang="ja-JP" altLang="en-US" sz="800" dirty="0"/>
              <a:t>行</a:t>
            </a:r>
            <a:r>
              <a:rPr lang="en-US" altLang="ja-JP" sz="800" dirty="0"/>
              <a:t>&lt;/</a:t>
            </a:r>
            <a:r>
              <a:rPr lang="en-US" altLang="ja-JP" sz="800" dirty="0" err="1"/>
              <a:t>rb</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a:t>
            </a:r>
            <a:r>
              <a:rPr lang="en-US" altLang="ja-JP" sz="800" dirty="0" err="1"/>
              <a:t>rt</a:t>
            </a:r>
            <a:r>
              <a:rPr lang="en-US" altLang="ja-JP" sz="800" dirty="0"/>
              <a:t>&gt;</a:t>
            </a:r>
            <a:r>
              <a:rPr lang="ja-JP" altLang="en-US" sz="800" dirty="0"/>
              <a:t>ゆ</a:t>
            </a:r>
            <a:r>
              <a:rPr lang="en-US" altLang="ja-JP" sz="800" dirty="0"/>
              <a:t>&lt;/</a:t>
            </a:r>
            <a:r>
              <a:rPr lang="en-US" altLang="ja-JP" sz="800" dirty="0" err="1"/>
              <a:t>rt</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&gt;&lt;/ruby&gt;</a:t>
            </a:r>
            <a:r>
              <a:rPr lang="ja-JP" altLang="en-US" sz="800" dirty="0"/>
              <a:t>き届いていた。そして家の中からその庭への出口はたくさんあった。が庭から世の中への出口がないのだ。周囲は高くて</a:t>
            </a:r>
            <a:r>
              <a:rPr lang="en-US" altLang="ja-JP" sz="800" dirty="0"/>
              <a:t>&lt;ruby&gt;&lt;</a:t>
            </a:r>
            <a:r>
              <a:rPr lang="en-US" altLang="ja-JP" sz="800" dirty="0" err="1"/>
              <a:t>rb</a:t>
            </a:r>
            <a:r>
              <a:rPr lang="en-US" altLang="ja-JP" sz="800" dirty="0"/>
              <a:t>&gt;</a:t>
            </a:r>
            <a:r>
              <a:rPr lang="ja-JP" altLang="en-US" sz="800" dirty="0"/>
              <a:t>滑々</a:t>
            </a:r>
            <a:r>
              <a:rPr lang="en-US" altLang="ja-JP" sz="800" dirty="0"/>
              <a:t>&lt;/</a:t>
            </a:r>
            <a:r>
              <a:rPr lang="en-US" altLang="ja-JP" sz="800" dirty="0" err="1"/>
              <a:t>rb</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a:t>
            </a:r>
            <a:r>
              <a:rPr lang="en-US" altLang="ja-JP" sz="800" dirty="0" err="1"/>
              <a:t>rt</a:t>
            </a:r>
            <a:r>
              <a:rPr lang="en-US" altLang="ja-JP" sz="800" dirty="0"/>
              <a:t>&gt;</a:t>
            </a:r>
            <a:r>
              <a:rPr lang="ja-JP" altLang="en-US" sz="800" dirty="0"/>
              <a:t>すべすべ</a:t>
            </a:r>
            <a:r>
              <a:rPr lang="en-US" altLang="ja-JP" sz="800" dirty="0"/>
              <a:t>&lt;/</a:t>
            </a:r>
            <a:r>
              <a:rPr lang="en-US" altLang="ja-JP" sz="800" dirty="0" err="1"/>
              <a:t>rt</a:t>
            </a:r>
            <a:r>
              <a:rPr lang="en-US" altLang="ja-JP" sz="800" dirty="0"/>
              <a:t>&gt;&lt;</a:t>
            </a:r>
            <a:r>
              <a:rPr lang="en-US" altLang="ja-JP" sz="800" dirty="0" err="1"/>
              <a:t>rp</a:t>
            </a:r>
            <a:r>
              <a:rPr lang="en-US" altLang="ja-JP" sz="800" dirty="0"/>
              <a:t>&gt;</a:t>
            </a:r>
            <a:r>
              <a:rPr lang="ja-JP" altLang="en-US" sz="800" dirty="0"/>
              <a:t>）</a:t>
            </a:r>
            <a:r>
              <a:rPr lang="en-US" altLang="ja-JP" sz="800" dirty="0"/>
              <a:t>&lt;/</a:t>
            </a:r>
            <a:r>
              <a:rPr lang="en-US" altLang="ja-JP" sz="800" dirty="0" err="1"/>
              <a:t>rp</a:t>
            </a:r>
            <a:r>
              <a:rPr lang="en-US" altLang="ja-JP" sz="800" dirty="0"/>
              <a:t>&gt;&lt;/ruby&gt;</a:t>
            </a:r>
            <a:r>
              <a:rPr lang="ja-JP" altLang="en-US" sz="800" dirty="0"/>
              <a:t>で登る事の出来ない塀にとりかこまれて、塀の上には盗難よけの釘が列をつくっている。この庭は、百人に近い犯罪家に首をつけ狙われている男にとっておそらく悪るい庭ではない。</a:t>
            </a:r>
            <a:r>
              <a:rPr lang="en-US" altLang="ja-JP" sz="800"/>
              <a:t>&lt;br /&gt;</a:t>
            </a:r>
            <a:endParaRPr lang="en-US" sz="800" dirty="0"/>
          </a:p>
        </p:txBody>
      </p:sp>
      <p:sp>
        <p:nvSpPr>
          <p:cNvPr id="6" name="Arrow: Right 5"/>
          <p:cNvSpPr/>
          <p:nvPr/>
        </p:nvSpPr>
        <p:spPr>
          <a:xfrm>
            <a:off x="4572000" y="5181600"/>
            <a:ext cx="4572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5257800" y="3505200"/>
            <a:ext cx="3733800" cy="2862322"/>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lang="ja-JP" altLang="en-US" sz="1000" dirty="0"/>
              <a:t>　　　　　　　　一</a:t>
            </a:r>
          </a:p>
          <a:p>
            <a:endParaRPr lang="ja-JP" altLang="en-US" sz="1000" dirty="0"/>
          </a:p>
          <a:p>
            <a:r>
              <a:rPr lang="ja-JP" altLang="en-US" sz="1000" dirty="0"/>
              <a:t>　巴里の警視総監であるアリステード・ヴァランタンは晩餐におくれた。そして来客達はもう彼より先きに来はじめていた。それで忠実な執事のイワンがお相手をしていた。イワンは顔に刀傷の痕のある、そして灰色の口髭と色別のつかないような顔色をした老人で、いつも玄関のテーブルに</a:t>
            </a:r>
            <a:r>
              <a:rPr lang="en-US" altLang="ja-JP" sz="1000" dirty="0"/>
              <a:t>――</a:t>
            </a:r>
            <a:r>
              <a:rPr lang="ja-JP" altLang="en-US" sz="1000" dirty="0"/>
              <a:t>そこには武器類がかかっている</a:t>
            </a:r>
            <a:r>
              <a:rPr lang="en-US" altLang="ja-JP" sz="1000" dirty="0"/>
              <a:t>――</a:t>
            </a:r>
            <a:r>
              <a:rPr lang="ja-JP" altLang="en-US" sz="1000" dirty="0"/>
              <a:t>に控えている。この家は主人のヴァランタンと同様に風変りで有名である。旧い家で、高い外塀と、セイヌ河の上に乗出しているヒョロ高いポプラの樹とを持っているがこの家の建築上の風変りな点は</a:t>
            </a:r>
            <a:r>
              <a:rPr lang="en-US" altLang="ja-JP" sz="1000" dirty="0"/>
              <a:t>――</a:t>
            </a:r>
            <a:r>
              <a:rPr lang="ja-JP" altLang="en-US" sz="1000" dirty="0"/>
              <a:t>そしておそらくはその警察的価値は</a:t>
            </a:r>
            <a:r>
              <a:rPr lang="en-US" altLang="ja-JP" sz="1000" dirty="0"/>
              <a:t>――</a:t>
            </a:r>
            <a:r>
              <a:rPr lang="ja-JP" altLang="en-US" sz="1000" dirty="0"/>
              <a:t>すなわち、この家には、イワンと武器とががん張ってる表の入口からするのでない以上は、はいっても出たというものがない事だ。庭は広くてよく手入れが行き届いていた。そして家の中からその庭への出口はたくさんあった。が庭から世の中への出口がないのだ。周囲は高くて滑々で登る事の出来ない塀にとりかこまれて、塀の上には盗難よけの釘が列をつくっている。この庭は、百人に近い犯罪家に首をつけ狙われている男にとっておそらく悪るい庭ではない。</a:t>
            </a:r>
            <a:endParaRPr lang="en-US" sz="1000" dirty="0"/>
          </a:p>
        </p:txBody>
      </p:sp>
      <p:sp>
        <p:nvSpPr>
          <p:cNvPr id="8" name="TextBox 7"/>
          <p:cNvSpPr txBox="1"/>
          <p:nvPr/>
        </p:nvSpPr>
        <p:spPr>
          <a:xfrm>
            <a:off x="5257800" y="1066800"/>
            <a:ext cx="35814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Footlight MT Light" panose="0204060206030A020304" pitchFamily="18" charset="0"/>
              </a:rPr>
              <a:t>HTML tag removal (using regex)</a:t>
            </a:r>
          </a:p>
          <a:p>
            <a:pPr marL="285750" indent="-285750">
              <a:buFont typeface="Arial" panose="020B0604020202020204" pitchFamily="34" charset="0"/>
              <a:buChar char="•"/>
            </a:pPr>
            <a:endParaRPr lang="en-US" dirty="0">
              <a:latin typeface="Footlight MT Light" panose="0204060206030A020304" pitchFamily="18" charset="0"/>
            </a:endParaRPr>
          </a:p>
          <a:p>
            <a:pPr marL="285750" indent="-285750">
              <a:buFont typeface="Arial" panose="020B0604020202020204" pitchFamily="34" charset="0"/>
              <a:buChar char="•"/>
            </a:pPr>
            <a:r>
              <a:rPr lang="en-US" dirty="0">
                <a:latin typeface="Footlight MT Light" panose="0204060206030A020304" pitchFamily="18" charset="0"/>
              </a:rPr>
              <a:t>Header/Footer removal (using the tags and text structure)</a:t>
            </a:r>
          </a:p>
          <a:p>
            <a:endParaRPr lang="en-US" dirty="0">
              <a:latin typeface="Footlight MT Light" panose="0204060206030A020304" pitchFamily="18" charset="0"/>
            </a:endParaRPr>
          </a:p>
          <a:p>
            <a:pPr marL="285750" indent="-285750">
              <a:buFont typeface="Arial" panose="020B0604020202020204" pitchFamily="34" charset="0"/>
              <a:buChar char="•"/>
            </a:pPr>
            <a:r>
              <a:rPr lang="en-US" dirty="0">
                <a:latin typeface="Footlight MT Light" panose="0204060206030A020304" pitchFamily="18" charset="0"/>
              </a:rPr>
              <a:t>Normalizing word formats (use regex and search/replace) – e.g., </a:t>
            </a:r>
            <a:r>
              <a:rPr lang="en-US" i="1" dirty="0">
                <a:latin typeface="Footlight MT Light" panose="0204060206030A020304" pitchFamily="18" charset="0"/>
              </a:rPr>
              <a:t>kyu-kana </a:t>
            </a:r>
            <a:r>
              <a:rPr lang="en-US" dirty="0">
                <a:latin typeface="Footlight MT Light" panose="0204060206030A020304" pitchFamily="18" charset="0"/>
              </a:rPr>
              <a:t>and </a:t>
            </a:r>
            <a:r>
              <a:rPr lang="en-US" i="1" dirty="0">
                <a:latin typeface="Footlight MT Light" panose="0204060206030A020304" pitchFamily="18" charset="0"/>
              </a:rPr>
              <a:t>kyu-kanji</a:t>
            </a:r>
            <a:endParaRPr lang="en-US" dirty="0">
              <a:latin typeface="Footlight MT Light" panose="0204060206030A020304" pitchFamily="18" charset="0"/>
            </a:endParaRPr>
          </a:p>
        </p:txBody>
      </p:sp>
    </p:spTree>
    <p:extLst>
      <p:ext uri="{BB962C8B-B14F-4D97-AF65-F5344CB8AC3E}">
        <p14:creationId xmlns:p14="http://schemas.microsoft.com/office/powerpoint/2010/main" val="30924215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dirty="0">
                <a:latin typeface="Footlight MT Light" pitchFamily="18" charset="0"/>
              </a:rPr>
              <a:t>Tokenization</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762000"/>
            <a:ext cx="4572000" cy="3108960"/>
          </a:xfrm>
          <a:prstGeom prst="rect">
            <a:avLst/>
          </a:prstGeom>
        </p:spPr>
      </p:pic>
      <p:sp>
        <p:nvSpPr>
          <p:cNvPr id="10" name="TextBox 9"/>
          <p:cNvSpPr txBox="1"/>
          <p:nvPr/>
        </p:nvSpPr>
        <p:spPr>
          <a:xfrm>
            <a:off x="4953000" y="2209800"/>
            <a:ext cx="4038600" cy="452431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lang="ja-JP" altLang="en-US" sz="1200" dirty="0"/>
              <a:t>一*　*巴里*の*警視総監*で*ある*アリステード・ヴァランタン*は*晩餐*に*おくれ*た*。*そして*来客*達*は*もう*彼*より*先*き*に*来はじめ*て*い*た*。*それで*忠実*な*執事*の*イワン*が*お*相手*を*し*て*い*た*。*イワン*は*顔*に*刀*傷*の*痕*の*ある*、*そして*灰色*の*口髭*と*色*別*の*つか*ない*よう*な*顔色*を*し*た*老人*で*、*いつも*玄関*の*テーブル*に*</a:t>
            </a:r>
            <a:r>
              <a:rPr lang="en-US" altLang="ja-JP" sz="1200" dirty="0"/>
              <a:t>――*</a:t>
            </a:r>
            <a:r>
              <a:rPr lang="ja-JP" altLang="en-US" sz="1200" dirty="0"/>
              <a:t>そこ*に*は*武器*類*が*かかっ*て*いる*</a:t>
            </a:r>
            <a:r>
              <a:rPr lang="en-US" altLang="ja-JP" sz="1200" dirty="0"/>
              <a:t>――*</a:t>
            </a:r>
            <a:r>
              <a:rPr lang="ja-JP" altLang="en-US" sz="1200" dirty="0"/>
              <a:t>に*控え*て*いる*。*この*家*は*主人*の*ヴァランタン*と*同様*に*風変り*で*有名*で*ある*。*旧い*家*で*、*高い*外*塀*と*、*セ*イヌ*河*の*上*に*乗出し*て*いる*ヒョロ*高い*ポプラ*の*樹*と*を*持っ*て*いる*が*この*家*の*建築*上*の*風変り*な*点*は*</a:t>
            </a:r>
            <a:r>
              <a:rPr lang="en-US" altLang="ja-JP" sz="1200" dirty="0"/>
              <a:t>――*</a:t>
            </a:r>
            <a:r>
              <a:rPr lang="ja-JP" altLang="en-US" sz="1200" dirty="0"/>
              <a:t>そして*おそらくは*その*警察*的*価値*は*</a:t>
            </a:r>
            <a:r>
              <a:rPr lang="en-US" altLang="ja-JP" sz="1200" dirty="0"/>
              <a:t>――*</a:t>
            </a:r>
            <a:r>
              <a:rPr lang="ja-JP" altLang="en-US" sz="1200" dirty="0"/>
              <a:t>すなわち*、*この*家*に*は*、*イワン*と*武器*と*が*がん*張っ*てる*表*の*入口*から*する*の*で*ない*以上*は*、*はいっ*て*も*出*た*という*もの*が*ない*事*だ*。*庭*は*広く*て*よく*手入れ*が*行き届い*て*い*た*。*そして*家*の*中*から*その*庭*へ*の*出口*は*たくさん*あっ*た*。*が*庭*から*世の中*へ*の*出口*が*ない*の*だ*。*周囲*は*高く*て*滑*々*で*登る*事*の*出来*ない*塀*に*とりかこま*れ*て*、*塀*の*上*に*は*盗難*よ*け*の*釘*が*列*を*つくっ*て*いる*。*この*庭*は*、*百*人*に*近い*犯罪*家*に*首*を*つけ狙わ*れ*て*いる*男*にとって*おそらく*悪*るい*庭*で*は*ない*。</a:t>
            </a:r>
            <a:endParaRPr lang="en-US" sz="1200" dirty="0"/>
          </a:p>
        </p:txBody>
      </p:sp>
      <p:cxnSp>
        <p:nvCxnSpPr>
          <p:cNvPr id="12" name="Connector: Elbow 11"/>
          <p:cNvCxnSpPr/>
          <p:nvPr/>
        </p:nvCxnSpPr>
        <p:spPr>
          <a:xfrm>
            <a:off x="2514600" y="4191000"/>
            <a:ext cx="2209800" cy="1676400"/>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4816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C110D-13F2-48B3-9089-46CA7B7AE393}"/>
              </a:ext>
            </a:extLst>
          </p:cNvPr>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dirty="0">
                <a:latin typeface="Footlight MT Light" pitchFamily="18" charset="0"/>
              </a:rPr>
              <a:t>Tokenization</a:t>
            </a:r>
          </a:p>
          <a:p>
            <a:endParaRPr lang="en-US" sz="3200" u="sng" dirty="0">
              <a:latin typeface="Footlight MT Light" pitchFamily="18" charset="0"/>
            </a:endParaRPr>
          </a:p>
          <a:p>
            <a:endParaRPr lang="en-US" sz="3200" u="sng" dirty="0">
              <a:latin typeface="Footlight MT Light" pitchFamily="18" charset="0"/>
            </a:endParaRPr>
          </a:p>
        </p:txBody>
      </p:sp>
      <p:sp>
        <p:nvSpPr>
          <p:cNvPr id="3" name="Rectangle 2">
            <a:extLst>
              <a:ext uri="{FF2B5EF4-FFF2-40B4-BE49-F238E27FC236}">
                <a16:creationId xmlns:a16="http://schemas.microsoft.com/office/drawing/2014/main" id="{D6B2D446-CFCF-4AD0-87E9-4B09D68F423F}"/>
              </a:ext>
            </a:extLst>
          </p:cNvPr>
          <p:cNvSpPr/>
          <p:nvPr/>
        </p:nvSpPr>
        <p:spPr>
          <a:xfrm>
            <a:off x="2956814" y="610067"/>
            <a:ext cx="3230372" cy="369332"/>
          </a:xfrm>
          <a:prstGeom prst="rect">
            <a:avLst/>
          </a:prstGeom>
        </p:spPr>
        <p:txBody>
          <a:bodyPr wrap="none">
            <a:spAutoFit/>
          </a:bodyPr>
          <a:lstStyle/>
          <a:p>
            <a:r>
              <a:rPr lang="en-US" dirty="0">
                <a:solidFill>
                  <a:schemeClr val="tx2">
                    <a:lumMod val="60000"/>
                    <a:lumOff val="40000"/>
                  </a:schemeClr>
                </a:solidFill>
                <a:latin typeface="Book Antiqua" panose="02040602050305030304" pitchFamily="18" charset="0"/>
              </a:rPr>
              <a:t>http://chamame.ninjal.ac.jp/</a:t>
            </a:r>
          </a:p>
        </p:txBody>
      </p:sp>
      <p:pic>
        <p:nvPicPr>
          <p:cNvPr id="5" name="Picture 4">
            <a:extLst>
              <a:ext uri="{FF2B5EF4-FFF2-40B4-BE49-F238E27FC236}">
                <a16:creationId xmlns:a16="http://schemas.microsoft.com/office/drawing/2014/main" id="{425CD7E9-3905-41F5-A080-F216A80AA082}"/>
              </a:ext>
            </a:extLst>
          </p:cNvPr>
          <p:cNvPicPr>
            <a:picLocks noChangeAspect="1"/>
          </p:cNvPicPr>
          <p:nvPr/>
        </p:nvPicPr>
        <p:blipFill>
          <a:blip r:embed="rId2"/>
          <a:stretch>
            <a:fillRect/>
          </a:stretch>
        </p:blipFill>
        <p:spPr>
          <a:xfrm>
            <a:off x="152400" y="1447800"/>
            <a:ext cx="8853056" cy="4260533"/>
          </a:xfrm>
          <a:prstGeom prst="rect">
            <a:avLst/>
          </a:prstGeom>
        </p:spPr>
        <p:style>
          <a:lnRef idx="1">
            <a:schemeClr val="dk1"/>
          </a:lnRef>
          <a:fillRef idx="2">
            <a:schemeClr val="dk1"/>
          </a:fillRef>
          <a:effectRef idx="1">
            <a:schemeClr val="dk1"/>
          </a:effectRef>
          <a:fontRef idx="minor">
            <a:schemeClr val="dk1"/>
          </a:fontRef>
        </p:style>
      </p:pic>
    </p:spTree>
    <p:extLst>
      <p:ext uri="{BB962C8B-B14F-4D97-AF65-F5344CB8AC3E}">
        <p14:creationId xmlns:p14="http://schemas.microsoft.com/office/powerpoint/2010/main" val="32991138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dirty="0">
                <a:latin typeface="Footlight MT Light" pitchFamily="18" charset="0"/>
              </a:rPr>
              <a:t>Creating</a:t>
            </a:r>
            <a:r>
              <a:rPr lang="en-US" sz="3200" u="sng">
                <a:latin typeface="Footlight MT Light" pitchFamily="18" charset="0"/>
              </a:rPr>
              <a:t>/Curating Metadata</a:t>
            </a:r>
            <a:endParaRPr lang="en-US" sz="3200" u="sng" dirty="0">
              <a:latin typeface="Footlight MT Light" pitchFamily="18" charset="0"/>
            </a:endParaRPr>
          </a:p>
        </p:txBody>
      </p:sp>
      <p:pic>
        <p:nvPicPr>
          <p:cNvPr id="2" name="Picture 1"/>
          <p:cNvPicPr>
            <a:picLocks noChangeAspect="1"/>
          </p:cNvPicPr>
          <p:nvPr/>
        </p:nvPicPr>
        <p:blipFill>
          <a:blip r:embed="rId3"/>
          <a:stretch>
            <a:fillRect/>
          </a:stretch>
        </p:blipFill>
        <p:spPr>
          <a:xfrm>
            <a:off x="0" y="990600"/>
            <a:ext cx="9144000" cy="5143500"/>
          </a:xfrm>
          <a:prstGeom prst="rect">
            <a:avLst/>
          </a:prstGeom>
        </p:spPr>
      </p:pic>
      <p:sp>
        <p:nvSpPr>
          <p:cNvPr id="4" name="Rectangle 3"/>
          <p:cNvSpPr/>
          <p:nvPr/>
        </p:nvSpPr>
        <p:spPr>
          <a:xfrm>
            <a:off x="8882" y="2209800"/>
            <a:ext cx="9067800" cy="22860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23003728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a:latin typeface="Footlight MT Light" pitchFamily="18" charset="0"/>
              </a:rPr>
              <a:t>Naming Schema</a:t>
            </a:r>
            <a:endParaRPr lang="en-US" sz="3200" u="sng" dirty="0">
              <a:latin typeface="Footlight MT Light" pitchFamily="18" charset="0"/>
            </a:endParaRPr>
          </a:p>
        </p:txBody>
      </p:sp>
      <p:pic>
        <p:nvPicPr>
          <p:cNvPr id="2" name="Picture 1"/>
          <p:cNvPicPr>
            <a:picLocks noChangeAspect="1"/>
          </p:cNvPicPr>
          <p:nvPr/>
        </p:nvPicPr>
        <p:blipFill>
          <a:blip r:embed="rId3"/>
          <a:stretch>
            <a:fillRect/>
          </a:stretch>
        </p:blipFill>
        <p:spPr>
          <a:xfrm>
            <a:off x="0" y="838200"/>
            <a:ext cx="9144000" cy="5143500"/>
          </a:xfrm>
          <a:prstGeom prst="rect">
            <a:avLst/>
          </a:prstGeom>
        </p:spPr>
      </p:pic>
      <p:sp>
        <p:nvSpPr>
          <p:cNvPr id="4" name="Rectangle 3"/>
          <p:cNvSpPr/>
          <p:nvPr/>
        </p:nvSpPr>
        <p:spPr>
          <a:xfrm>
            <a:off x="76200" y="1981200"/>
            <a:ext cx="609600" cy="358140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5" name="Rectangle 4"/>
          <p:cNvSpPr/>
          <p:nvPr/>
        </p:nvSpPr>
        <p:spPr>
          <a:xfrm>
            <a:off x="2590800" y="1981200"/>
            <a:ext cx="685800" cy="358140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8207686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dirty="0">
                <a:latin typeface="Footlight MT Light" pitchFamily="18" charset="0"/>
              </a:rPr>
              <a:t>Directory Structure</a:t>
            </a:r>
          </a:p>
        </p:txBody>
      </p:sp>
      <p:pic>
        <p:nvPicPr>
          <p:cNvPr id="2" name="Picture 1"/>
          <p:cNvPicPr>
            <a:picLocks noChangeAspect="1"/>
          </p:cNvPicPr>
          <p:nvPr/>
        </p:nvPicPr>
        <p:blipFill>
          <a:blip r:embed="rId2"/>
          <a:stretch>
            <a:fillRect/>
          </a:stretch>
        </p:blipFill>
        <p:spPr>
          <a:xfrm>
            <a:off x="152400" y="990600"/>
            <a:ext cx="8915400" cy="5014913"/>
          </a:xfrm>
          <a:prstGeom prst="rect">
            <a:avLst/>
          </a:prstGeom>
        </p:spPr>
        <p:style>
          <a:lnRef idx="1">
            <a:schemeClr val="dk1"/>
          </a:lnRef>
          <a:fillRef idx="2">
            <a:schemeClr val="dk1"/>
          </a:fillRef>
          <a:effectRef idx="1">
            <a:schemeClr val="dk1"/>
          </a:effectRef>
          <a:fontRef idx="minor">
            <a:schemeClr val="dk1"/>
          </a:fontRef>
        </p:style>
      </p:pic>
    </p:spTree>
    <p:extLst>
      <p:ext uri="{BB962C8B-B14F-4D97-AF65-F5344CB8AC3E}">
        <p14:creationId xmlns:p14="http://schemas.microsoft.com/office/powerpoint/2010/main" val="39298785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133600"/>
            <a:ext cx="8229600" cy="1143000"/>
          </a:xfrm>
        </p:spPr>
        <p:txBody>
          <a:bodyPr/>
          <a:lstStyle/>
          <a:p>
            <a:r>
              <a:rPr lang="en-US" dirty="0">
                <a:latin typeface="Footlight MT Light" pitchFamily="18" charset="0"/>
              </a:rPr>
              <a:t>Using </a:t>
            </a:r>
            <a:r>
              <a:rPr lang="en-US" dirty="0" err="1">
                <a:latin typeface="Footlight MT Light" pitchFamily="18" charset="0"/>
              </a:rPr>
              <a:t>Aozora</a:t>
            </a:r>
            <a:r>
              <a:rPr lang="en-US" dirty="0">
                <a:latin typeface="Footlight MT Light" pitchFamily="18" charset="0"/>
              </a:rPr>
              <a:t> Search</a:t>
            </a:r>
          </a:p>
        </p:txBody>
      </p:sp>
    </p:spTree>
    <p:extLst>
      <p:ext uri="{BB962C8B-B14F-4D97-AF65-F5344CB8AC3E}">
        <p14:creationId xmlns:p14="http://schemas.microsoft.com/office/powerpoint/2010/main" val="37068241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0" y="152400"/>
            <a:ext cx="4648200" cy="457200"/>
          </a:xfrm>
          <a:prstGeom prst="rect">
            <a:avLst/>
          </a:prstGeom>
        </p:spPr>
        <p:txBody>
          <a:bodyPr>
            <a:normAutofit fontScale="9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u="sng" dirty="0">
                <a:latin typeface="Footlight MT Light" pitchFamily="18" charset="0"/>
              </a:rPr>
              <a:t>Keyword Search</a:t>
            </a:r>
          </a:p>
        </p:txBody>
      </p:sp>
      <p:sp>
        <p:nvSpPr>
          <p:cNvPr id="4" name="TextBox 3"/>
          <p:cNvSpPr txBox="1"/>
          <p:nvPr/>
        </p:nvSpPr>
        <p:spPr>
          <a:xfrm>
            <a:off x="457200" y="1176278"/>
            <a:ext cx="3581400" cy="341632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b="1" dirty="0">
                <a:latin typeface="Footlight MT Light" panose="0204060206030A020304" pitchFamily="18" charset="0"/>
              </a:rPr>
              <a:t>Single Keyword Search</a:t>
            </a:r>
          </a:p>
          <a:p>
            <a:pPr algn="ctr"/>
            <a:endParaRPr lang="en-US" dirty="0">
              <a:latin typeface="Footlight MT Light" panose="0204060206030A020304" pitchFamily="18" charset="0"/>
            </a:endParaRPr>
          </a:p>
          <a:p>
            <a:pPr marL="285750" indent="-285750">
              <a:buFont typeface="Arial" panose="020B0604020202020204" pitchFamily="34" charset="0"/>
              <a:buChar char="•"/>
            </a:pPr>
            <a:r>
              <a:rPr lang="en-US" dirty="0">
                <a:latin typeface="Footlight MT Light" panose="0204060206030A020304" pitchFamily="18" charset="0"/>
              </a:rPr>
              <a:t>Landing Page</a:t>
            </a:r>
          </a:p>
          <a:p>
            <a:pPr marL="285750" indent="-285750">
              <a:buFont typeface="Arial" panose="020B0604020202020204" pitchFamily="34" charset="0"/>
              <a:buChar char="•"/>
            </a:pPr>
            <a:r>
              <a:rPr lang="en-US" dirty="0">
                <a:latin typeface="Footlight MT Light" panose="0204060206030A020304" pitchFamily="18" charset="0"/>
              </a:rPr>
              <a:t>Search Window</a:t>
            </a:r>
          </a:p>
          <a:p>
            <a:pPr marL="285750" indent="-285750">
              <a:buFont typeface="Arial" panose="020B0604020202020204" pitchFamily="34" charset="0"/>
              <a:buChar char="•"/>
            </a:pPr>
            <a:r>
              <a:rPr lang="en-US" dirty="0">
                <a:latin typeface="Footlight MT Light" panose="0204060206030A020304" pitchFamily="18" charset="0"/>
              </a:rPr>
              <a:t>Single Keyword (e.g., </a:t>
            </a:r>
            <a:r>
              <a:rPr lang="ja-JP" altLang="en-US" dirty="0">
                <a:latin typeface="Footlight MT Light" panose="0204060206030A020304" pitchFamily="18" charset="0"/>
              </a:rPr>
              <a:t>自分</a:t>
            </a:r>
            <a:r>
              <a:rPr lang="en-US" altLang="ja-JP" dirty="0">
                <a:latin typeface="Footlight MT Light" panose="0204060206030A020304" pitchFamily="18" charset="0"/>
              </a:rPr>
              <a:t>)</a:t>
            </a:r>
          </a:p>
          <a:p>
            <a:pPr marL="285750" indent="-285750">
              <a:buFont typeface="Arial" panose="020B0604020202020204" pitchFamily="34" charset="0"/>
              <a:buChar char="•"/>
            </a:pPr>
            <a:r>
              <a:rPr lang="en-US" altLang="ja-JP" dirty="0">
                <a:latin typeface="Footlight MT Light" panose="0204060206030A020304" pitchFamily="18" charset="0"/>
              </a:rPr>
              <a:t>AutoFill</a:t>
            </a:r>
          </a:p>
          <a:p>
            <a:pPr marL="285750" indent="-285750">
              <a:buFont typeface="Arial" panose="020B0604020202020204" pitchFamily="34" charset="0"/>
              <a:buChar char="•"/>
            </a:pPr>
            <a:r>
              <a:rPr lang="en-US" dirty="0">
                <a:latin typeface="Footlight MT Light" panose="0204060206030A020304" pitchFamily="18" charset="0"/>
              </a:rPr>
              <a:t>Facets/Filtering</a:t>
            </a:r>
          </a:p>
          <a:p>
            <a:pPr marL="285750" indent="-285750">
              <a:buFont typeface="Arial" panose="020B0604020202020204" pitchFamily="34" charset="0"/>
              <a:buChar char="•"/>
            </a:pPr>
            <a:r>
              <a:rPr lang="en-US" dirty="0">
                <a:latin typeface="Footlight MT Light" panose="0204060206030A020304" pitchFamily="18" charset="0"/>
              </a:rPr>
              <a:t>Absolute vs. Relative Frequency</a:t>
            </a:r>
          </a:p>
          <a:p>
            <a:pPr marL="285750" indent="-285750">
              <a:buFont typeface="Arial" panose="020B0604020202020204" pitchFamily="34" charset="0"/>
              <a:buChar char="•"/>
            </a:pPr>
            <a:r>
              <a:rPr lang="en-US" dirty="0">
                <a:latin typeface="Footlight MT Light" panose="0204060206030A020304" pitchFamily="18" charset="0"/>
              </a:rPr>
              <a:t>Keyword in Original Context</a:t>
            </a:r>
          </a:p>
          <a:p>
            <a:pPr marL="285750" indent="-285750">
              <a:buFont typeface="Arial" panose="020B0604020202020204" pitchFamily="34" charset="0"/>
              <a:buChar char="•"/>
            </a:pPr>
            <a:r>
              <a:rPr lang="en-US" dirty="0">
                <a:latin typeface="Footlight MT Light" panose="0204060206030A020304" pitchFamily="18" charset="0"/>
              </a:rPr>
              <a:t>KWIC</a:t>
            </a:r>
          </a:p>
          <a:p>
            <a:pPr marL="285750" indent="-285750">
              <a:buFont typeface="Arial" panose="020B0604020202020204" pitchFamily="34" charset="0"/>
              <a:buChar char="•"/>
            </a:pPr>
            <a:r>
              <a:rPr lang="en-US" dirty="0">
                <a:latin typeface="Footlight MT Light" panose="0204060206030A020304" pitchFamily="18" charset="0"/>
              </a:rPr>
              <a:t>Collocations</a:t>
            </a:r>
          </a:p>
          <a:p>
            <a:pPr marL="285750" indent="-285750">
              <a:buFont typeface="Arial" panose="020B0604020202020204" pitchFamily="34" charset="0"/>
              <a:buChar char="•"/>
            </a:pPr>
            <a:r>
              <a:rPr lang="en-US" dirty="0">
                <a:latin typeface="Footlight MT Light" panose="0204060206030A020304" pitchFamily="18" charset="0"/>
              </a:rPr>
              <a:t>Time Series</a:t>
            </a:r>
          </a:p>
        </p:txBody>
      </p:sp>
      <p:sp>
        <p:nvSpPr>
          <p:cNvPr id="5" name="Rectangle 4"/>
          <p:cNvSpPr/>
          <p:nvPr/>
        </p:nvSpPr>
        <p:spPr>
          <a:xfrm>
            <a:off x="1981200" y="609600"/>
            <a:ext cx="5257800" cy="369332"/>
          </a:xfrm>
          <a:prstGeom prst="rect">
            <a:avLst/>
          </a:prstGeom>
        </p:spPr>
        <p:txBody>
          <a:bodyPr wrap="square">
            <a:spAutoFit/>
          </a:bodyPr>
          <a:lstStyle/>
          <a:p>
            <a:r>
              <a:rPr lang="en-US" i="1" dirty="0">
                <a:solidFill>
                  <a:schemeClr val="tx2">
                    <a:lumMod val="60000"/>
                    <a:lumOff val="40000"/>
                  </a:schemeClr>
                </a:solidFill>
                <a:latin typeface="Footlight MT Light" pitchFamily="18" charset="0"/>
              </a:rPr>
              <a:t>http://artflsrv02.uchicago.edu/philologic4/aozora/</a:t>
            </a:r>
            <a:endParaRPr lang="en-US" dirty="0"/>
          </a:p>
        </p:txBody>
      </p:sp>
      <p:sp>
        <p:nvSpPr>
          <p:cNvPr id="7" name="TextBox 6"/>
          <p:cNvSpPr txBox="1"/>
          <p:nvPr/>
        </p:nvSpPr>
        <p:spPr>
          <a:xfrm>
            <a:off x="4572000" y="1176278"/>
            <a:ext cx="4343400" cy="341632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b="1" dirty="0">
                <a:latin typeface="Footlight MT Light" panose="0204060206030A020304" pitchFamily="18" charset="0"/>
              </a:rPr>
              <a:t>Multiple Keyword Search</a:t>
            </a:r>
          </a:p>
          <a:p>
            <a:pPr algn="ctr"/>
            <a:endParaRPr lang="en-US" dirty="0">
              <a:latin typeface="Footlight MT Light" panose="0204060206030A020304" pitchFamily="18" charset="0"/>
            </a:endParaRPr>
          </a:p>
          <a:p>
            <a:pPr marL="285750" indent="-285750">
              <a:buFont typeface="Arial" panose="020B0604020202020204" pitchFamily="34" charset="0"/>
              <a:buChar char="•"/>
            </a:pPr>
            <a:r>
              <a:rPr lang="en-US" dirty="0">
                <a:latin typeface="Footlight MT Light" panose="0204060206030A020304" pitchFamily="18" charset="0"/>
              </a:rPr>
              <a:t>Two Keywords (e.g., </a:t>
            </a:r>
            <a:r>
              <a:rPr lang="ja-JP" altLang="en-US" dirty="0">
                <a:latin typeface="Footlight MT Light" panose="0204060206030A020304" pitchFamily="18" charset="0"/>
              </a:rPr>
              <a:t>自分</a:t>
            </a:r>
            <a:r>
              <a:rPr lang="en-US" altLang="ja-JP" dirty="0">
                <a:latin typeface="Footlight MT Light" panose="0204060206030A020304" pitchFamily="18" charset="0"/>
              </a:rPr>
              <a:t> and </a:t>
            </a:r>
            <a:r>
              <a:rPr lang="ja-JP" altLang="en-US" dirty="0">
                <a:latin typeface="Footlight MT Light" panose="0204060206030A020304" pitchFamily="18" charset="0"/>
              </a:rPr>
              <a:t>心</a:t>
            </a:r>
            <a:r>
              <a:rPr lang="en-US" altLang="ja-JP" dirty="0">
                <a:latin typeface="Footlight MT Light" panose="0204060206030A020304" pitchFamily="18" charset="0"/>
              </a:rPr>
              <a:t>)</a:t>
            </a:r>
            <a:endParaRPr lang="en-US" dirty="0">
              <a:latin typeface="Footlight MT Light" panose="0204060206030A020304" pitchFamily="18" charset="0"/>
            </a:endParaRPr>
          </a:p>
          <a:p>
            <a:pPr marL="285750" indent="-285750">
              <a:buFont typeface="Arial" panose="020B0604020202020204" pitchFamily="34" charset="0"/>
              <a:buChar char="•"/>
            </a:pPr>
            <a:r>
              <a:rPr lang="en-US" dirty="0">
                <a:latin typeface="Footlight MT Light" panose="0204060206030A020304" pitchFamily="18" charset="0"/>
              </a:rPr>
              <a:t>Tokenization Issues (</a:t>
            </a:r>
            <a:r>
              <a:rPr lang="ja-JP" altLang="en-US" dirty="0">
                <a:latin typeface="Footlight MT Light" panose="0204060206030A020304" pitchFamily="18" charset="0"/>
              </a:rPr>
              <a:t>学生</a:t>
            </a:r>
            <a:r>
              <a:rPr lang="en-US" altLang="ja-JP" dirty="0">
                <a:latin typeface="Footlight MT Light" panose="0204060206030A020304" pitchFamily="18" charset="0"/>
              </a:rPr>
              <a:t> vs. </a:t>
            </a:r>
            <a:r>
              <a:rPr lang="ja-JP" altLang="en-US" dirty="0">
                <a:latin typeface="Footlight MT Light" panose="0204060206030A020304" pitchFamily="18" charset="0"/>
              </a:rPr>
              <a:t>學生</a:t>
            </a:r>
            <a:r>
              <a:rPr lang="en-US" altLang="ja-JP" dirty="0">
                <a:latin typeface="Footlight MT Light" panose="0204060206030A020304" pitchFamily="18" charset="0"/>
              </a:rPr>
              <a:t>)</a:t>
            </a:r>
            <a:endParaRPr lang="en-US" dirty="0">
              <a:latin typeface="Footlight MT Light" panose="0204060206030A020304" pitchFamily="18" charset="0"/>
            </a:endParaRPr>
          </a:p>
          <a:p>
            <a:pPr marL="285750" indent="-285750">
              <a:buFont typeface="Arial" panose="020B0604020202020204" pitchFamily="34" charset="0"/>
              <a:buChar char="•"/>
            </a:pPr>
            <a:r>
              <a:rPr lang="en-US" dirty="0">
                <a:latin typeface="Footlight MT Light" panose="0204060206030A020304" pitchFamily="18" charset="0"/>
              </a:rPr>
              <a:t>Advanced Search Options</a:t>
            </a:r>
          </a:p>
          <a:p>
            <a:pPr marL="285750" indent="-285750">
              <a:buFont typeface="Arial" panose="020B0604020202020204" pitchFamily="34" charset="0"/>
              <a:buChar char="•"/>
            </a:pPr>
            <a:r>
              <a:rPr lang="en-US" dirty="0">
                <a:latin typeface="Footlight MT Light" panose="0204060206030A020304" pitchFamily="18" charset="0"/>
              </a:rPr>
              <a:t>Approximate Match</a:t>
            </a:r>
          </a:p>
          <a:p>
            <a:pPr marL="285750" indent="-285750">
              <a:buFont typeface="Arial" panose="020B0604020202020204" pitchFamily="34" charset="0"/>
              <a:buChar char="•"/>
            </a:pPr>
            <a:r>
              <a:rPr lang="en-US" altLang="ja-JP" dirty="0">
                <a:latin typeface="Footlight MT Light" panose="0204060206030A020304" pitchFamily="18" charset="0"/>
              </a:rPr>
              <a:t>Within Same Sentence</a:t>
            </a:r>
          </a:p>
          <a:p>
            <a:pPr marL="285750" indent="-285750">
              <a:buFont typeface="Arial" panose="020B0604020202020204" pitchFamily="34" charset="0"/>
              <a:buChar char="•"/>
            </a:pPr>
            <a:r>
              <a:rPr lang="en-US" dirty="0">
                <a:latin typeface="Footlight MT Light" panose="0204060206030A020304" pitchFamily="18" charset="0"/>
              </a:rPr>
              <a:t>Within X Number of Words</a:t>
            </a:r>
          </a:p>
          <a:p>
            <a:pPr marL="285750" indent="-285750">
              <a:buFont typeface="Arial" panose="020B0604020202020204" pitchFamily="34" charset="0"/>
              <a:buChar char="•"/>
            </a:pPr>
            <a:r>
              <a:rPr lang="en-US" dirty="0">
                <a:latin typeface="Footlight MT Light" panose="0204060206030A020304" pitchFamily="18" charset="0"/>
              </a:rPr>
              <a:t>Metadata Search</a:t>
            </a:r>
          </a:p>
          <a:p>
            <a:pPr marL="285750" indent="-285750">
              <a:buFont typeface="Arial" panose="020B0604020202020204" pitchFamily="34" charset="0"/>
              <a:buChar char="•"/>
            </a:pPr>
            <a:r>
              <a:rPr lang="en-US" dirty="0">
                <a:latin typeface="Footlight MT Light" panose="0204060206030A020304" pitchFamily="18" charset="0"/>
              </a:rPr>
              <a:t>X NOT Y (</a:t>
            </a:r>
            <a:r>
              <a:rPr lang="ja-JP" altLang="en-US" dirty="0">
                <a:latin typeface="Footlight MT Light" panose="0204060206030A020304" pitchFamily="18" charset="0"/>
              </a:rPr>
              <a:t>自</a:t>
            </a:r>
            <a:r>
              <a:rPr lang="en-US" altLang="ja-JP" dirty="0">
                <a:latin typeface="Footlight MT Light" panose="0204060206030A020304" pitchFamily="18" charset="0"/>
              </a:rPr>
              <a:t>.* </a:t>
            </a:r>
            <a:r>
              <a:rPr lang="en-US" dirty="0">
                <a:latin typeface="Footlight MT Light" panose="0204060206030A020304" pitchFamily="18" charset="0"/>
              </a:rPr>
              <a:t>NOT </a:t>
            </a:r>
            <a:r>
              <a:rPr lang="ja-JP" altLang="en-US" dirty="0">
                <a:latin typeface="Footlight MT Light" panose="0204060206030A020304" pitchFamily="18" charset="0"/>
              </a:rPr>
              <a:t>自分</a:t>
            </a:r>
            <a:r>
              <a:rPr lang="en-US" altLang="ja-JP" dirty="0">
                <a:latin typeface="Footlight MT Light" panose="0204060206030A020304" pitchFamily="18" charset="0"/>
              </a:rPr>
              <a:t>)</a:t>
            </a:r>
            <a:endParaRPr lang="en-US" dirty="0">
              <a:latin typeface="Footlight MT Light" panose="0204060206030A020304" pitchFamily="18" charset="0"/>
            </a:endParaRPr>
          </a:p>
          <a:p>
            <a:pPr marL="285750" indent="-285750">
              <a:buFont typeface="Arial" panose="020B0604020202020204" pitchFamily="34" charset="0"/>
              <a:buChar char="•"/>
            </a:pPr>
            <a:r>
              <a:rPr lang="en-US" dirty="0">
                <a:latin typeface="Footlight MT Light" panose="0204060206030A020304" pitchFamily="18" charset="0"/>
              </a:rPr>
              <a:t>X | Y (or) (</a:t>
            </a:r>
            <a:r>
              <a:rPr lang="ja-JP" altLang="en-US" dirty="0">
                <a:latin typeface="Footlight MT Light" panose="0204060206030A020304" pitchFamily="18" charset="0"/>
              </a:rPr>
              <a:t>自由</a:t>
            </a:r>
            <a:r>
              <a:rPr lang="en-US" altLang="ja-JP" dirty="0">
                <a:latin typeface="Footlight MT Light" panose="0204060206030A020304" pitchFamily="18" charset="0"/>
              </a:rPr>
              <a:t>|</a:t>
            </a:r>
            <a:r>
              <a:rPr lang="ja-JP" altLang="en-US" dirty="0">
                <a:latin typeface="Footlight MT Light" panose="0204060206030A020304" pitchFamily="18" charset="0"/>
              </a:rPr>
              <a:t>思想</a:t>
            </a:r>
            <a:r>
              <a:rPr lang="en-US" altLang="ja-JP" dirty="0">
                <a:latin typeface="Footlight MT Light" panose="0204060206030A020304" pitchFamily="18" charset="0"/>
              </a:rPr>
              <a:t>) (</a:t>
            </a:r>
            <a:r>
              <a:rPr lang="ja-JP" altLang="en-US" dirty="0">
                <a:latin typeface="Footlight MT Light" panose="0204060206030A020304" pitchFamily="18" charset="0"/>
              </a:rPr>
              <a:t>学生</a:t>
            </a:r>
            <a:r>
              <a:rPr lang="en-US" altLang="ja-JP" dirty="0">
                <a:latin typeface="Footlight MT Light" panose="0204060206030A020304" pitchFamily="18" charset="0"/>
              </a:rPr>
              <a:t>|"</a:t>
            </a:r>
            <a:r>
              <a:rPr lang="ja-JP" altLang="en-US" dirty="0">
                <a:latin typeface="Footlight MT Light" panose="0204060206030A020304" pitchFamily="18" charset="0"/>
              </a:rPr>
              <a:t>學 生</a:t>
            </a:r>
            <a:r>
              <a:rPr lang="en-US" altLang="ja-JP" dirty="0">
                <a:latin typeface="Footlight MT Light" panose="0204060206030A020304" pitchFamily="18" charset="0"/>
              </a:rPr>
              <a:t>")</a:t>
            </a:r>
          </a:p>
          <a:p>
            <a:pPr marL="285750" indent="-285750">
              <a:buFont typeface="Arial" panose="020B0604020202020204" pitchFamily="34" charset="0"/>
              <a:buChar char="•"/>
            </a:pPr>
            <a:r>
              <a:rPr lang="en-US" dirty="0">
                <a:latin typeface="Footlight MT Light" panose="0204060206030A020304" pitchFamily="18" charset="0"/>
              </a:rPr>
              <a:t>Regular Expressions</a:t>
            </a:r>
          </a:p>
        </p:txBody>
      </p:sp>
    </p:spTree>
    <p:extLst>
      <p:ext uri="{BB962C8B-B14F-4D97-AF65-F5344CB8AC3E}">
        <p14:creationId xmlns:p14="http://schemas.microsoft.com/office/powerpoint/2010/main" val="3286754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133600"/>
            <a:ext cx="8229600" cy="1143000"/>
          </a:xfrm>
        </p:spPr>
        <p:txBody>
          <a:bodyPr/>
          <a:lstStyle/>
          <a:p>
            <a:r>
              <a:rPr lang="en-US">
                <a:latin typeface="Footlight MT Light" pitchFamily="18" charset="0"/>
              </a:rPr>
              <a:t>What is Aozora Bunko</a:t>
            </a:r>
            <a:r>
              <a:rPr lang="en-US" dirty="0">
                <a:latin typeface="Footlight MT Light" pitchFamily="18" charset="0"/>
              </a:rPr>
              <a:t>?</a:t>
            </a:r>
          </a:p>
        </p:txBody>
      </p:sp>
    </p:spTree>
    <p:extLst>
      <p:ext uri="{BB962C8B-B14F-4D97-AF65-F5344CB8AC3E}">
        <p14:creationId xmlns:p14="http://schemas.microsoft.com/office/powerpoint/2010/main" val="774299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914400"/>
            <a:ext cx="8229600" cy="1143000"/>
          </a:xfrm>
        </p:spPr>
        <p:txBody>
          <a:bodyPr>
            <a:normAutofit/>
          </a:bodyPr>
          <a:lstStyle/>
          <a:p>
            <a:r>
              <a:rPr lang="en-US">
                <a:latin typeface="Footlight MT Light" pitchFamily="18" charset="0"/>
              </a:rPr>
              <a:t>AKA, Getting to Know your Corpus</a:t>
            </a:r>
            <a:endParaRPr lang="en-US" dirty="0">
              <a:latin typeface="Footlight MT Light"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2590800"/>
            <a:ext cx="4800600" cy="3152394"/>
          </a:xfrm>
          <a:prstGeom prst="rect">
            <a:avLst/>
          </a:prstGeom>
        </p:spPr>
      </p:pic>
      <p:sp>
        <p:nvSpPr>
          <p:cNvPr id="5" name="TextBox 4"/>
          <p:cNvSpPr txBox="1"/>
          <p:nvPr/>
        </p:nvSpPr>
        <p:spPr>
          <a:xfrm>
            <a:off x="2895600" y="4114800"/>
            <a:ext cx="3810000" cy="830997"/>
          </a:xfrm>
          <a:prstGeom prst="rect">
            <a:avLst/>
          </a:prstGeom>
          <a:noFill/>
        </p:spPr>
        <p:txBody>
          <a:bodyPr wrap="square" rtlCol="0">
            <a:spAutoFit/>
          </a:bodyPr>
          <a:lstStyle/>
          <a:p>
            <a:r>
              <a:rPr lang="en-US" sz="4800">
                <a:latin typeface="Pecita" panose="03050502000000000000" pitchFamily="66" charset="2"/>
                <a:ea typeface="Pecita" panose="03050502000000000000" pitchFamily="66" charset="2"/>
                <a:cs typeface="Pecita" panose="03050502000000000000" pitchFamily="66" charset="2"/>
              </a:rPr>
              <a:t>Aozora Bunko</a:t>
            </a:r>
            <a:endParaRPr lang="en-US" sz="4800" dirty="0">
              <a:latin typeface="Pecita" panose="03050502000000000000" pitchFamily="66" charset="2"/>
              <a:ea typeface="Pecita" panose="03050502000000000000" pitchFamily="66" charset="2"/>
              <a:cs typeface="Pecita" panose="03050502000000000000" pitchFamily="66" charset="2"/>
            </a:endParaRPr>
          </a:p>
        </p:txBody>
      </p:sp>
    </p:spTree>
    <p:extLst>
      <p:ext uri="{BB962C8B-B14F-4D97-AF65-F5344CB8AC3E}">
        <p14:creationId xmlns:p14="http://schemas.microsoft.com/office/powerpoint/2010/main" val="1572217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a:lstStyle/>
          <a:p>
            <a:r>
              <a:rPr lang="en-US" dirty="0">
                <a:latin typeface="Footlight MT Light" pitchFamily="18" charset="0"/>
              </a:rPr>
              <a:t>The History of </a:t>
            </a:r>
            <a:r>
              <a:rPr lang="en-US" dirty="0" err="1">
                <a:latin typeface="Footlight MT Light" pitchFamily="18" charset="0"/>
              </a:rPr>
              <a:t>Aozora</a:t>
            </a:r>
            <a:r>
              <a:rPr lang="en-US" dirty="0">
                <a:latin typeface="Footlight MT Light" pitchFamily="18" charset="0"/>
              </a:rPr>
              <a:t> Bunko</a:t>
            </a:r>
          </a:p>
        </p:txBody>
      </p:sp>
      <p:pic>
        <p:nvPicPr>
          <p:cNvPr id="19458" name="Picture 2" descr="Image result for 富田倫生"/>
          <p:cNvPicPr>
            <a:picLocks noChangeAspect="1" noChangeArrowheads="1"/>
          </p:cNvPicPr>
          <p:nvPr/>
        </p:nvPicPr>
        <p:blipFill>
          <a:blip r:embed="rId2" cstate="print"/>
          <a:srcRect/>
          <a:stretch>
            <a:fillRect/>
          </a:stretch>
        </p:blipFill>
        <p:spPr bwMode="auto">
          <a:xfrm>
            <a:off x="381000" y="1219200"/>
            <a:ext cx="4118918" cy="2743200"/>
          </a:xfrm>
          <a:prstGeom prst="rect">
            <a:avLst/>
          </a:prstGeom>
          <a:noFill/>
        </p:spPr>
      </p:pic>
      <p:sp>
        <p:nvSpPr>
          <p:cNvPr id="4" name="Title 1"/>
          <p:cNvSpPr txBox="1">
            <a:spLocks/>
          </p:cNvSpPr>
          <p:nvPr/>
        </p:nvSpPr>
        <p:spPr>
          <a:xfrm>
            <a:off x="914400" y="3962400"/>
            <a:ext cx="3200400" cy="6858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a:ln>
                  <a:noFill/>
                </a:ln>
                <a:solidFill>
                  <a:schemeClr val="tx1"/>
                </a:solidFill>
                <a:effectLst/>
                <a:uLnTx/>
                <a:uFillTx/>
                <a:latin typeface="Footlight MT Light" pitchFamily="18" charset="0"/>
                <a:ea typeface="+mj-ea"/>
                <a:cs typeface="+mj-cs"/>
              </a:rPr>
              <a:t>Tomita Michio</a:t>
            </a: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sp>
        <p:nvSpPr>
          <p:cNvPr id="5" name="Title 1"/>
          <p:cNvSpPr txBox="1">
            <a:spLocks/>
          </p:cNvSpPr>
          <p:nvPr/>
        </p:nvSpPr>
        <p:spPr>
          <a:xfrm>
            <a:off x="5181600" y="3886200"/>
            <a:ext cx="3200400" cy="6858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a:latin typeface="Footlight MT Light" pitchFamily="18" charset="0"/>
                <a:ea typeface="+mj-ea"/>
                <a:cs typeface="+mj-cs"/>
              </a:rPr>
              <a:t>Noguchi Eiji</a:t>
            </a: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pic>
        <p:nvPicPr>
          <p:cNvPr id="19462" name="Picture 6" descr="Image result for facebook head"/>
          <p:cNvPicPr>
            <a:picLocks noChangeAspect="1" noChangeArrowheads="1"/>
          </p:cNvPicPr>
          <p:nvPr/>
        </p:nvPicPr>
        <p:blipFill>
          <a:blip r:embed="rId3" cstate="print"/>
          <a:srcRect/>
          <a:stretch>
            <a:fillRect/>
          </a:stretch>
        </p:blipFill>
        <p:spPr bwMode="auto">
          <a:xfrm>
            <a:off x="5105400" y="1295400"/>
            <a:ext cx="3456067" cy="2590800"/>
          </a:xfrm>
          <a:prstGeom prst="rect">
            <a:avLst/>
          </a:prstGeom>
          <a:noFill/>
        </p:spPr>
      </p:pic>
      <p:sp>
        <p:nvSpPr>
          <p:cNvPr id="8" name="Title 1"/>
          <p:cNvSpPr txBox="1">
            <a:spLocks/>
          </p:cNvSpPr>
          <p:nvPr/>
        </p:nvSpPr>
        <p:spPr>
          <a:xfrm>
            <a:off x="457200" y="4800600"/>
            <a:ext cx="8305800" cy="18288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sp>
        <p:nvSpPr>
          <p:cNvPr id="9" name="TextBox 8"/>
          <p:cNvSpPr txBox="1"/>
          <p:nvPr/>
        </p:nvSpPr>
        <p:spPr>
          <a:xfrm>
            <a:off x="304800" y="4953000"/>
            <a:ext cx="8382000" cy="1569660"/>
          </a:xfrm>
          <a:prstGeom prst="rect">
            <a:avLst/>
          </a:prstGeom>
          <a:noFill/>
        </p:spPr>
        <p:txBody>
          <a:bodyPr wrap="square" rtlCol="0">
            <a:spAutoFit/>
          </a:bodyPr>
          <a:lstStyle/>
          <a:p>
            <a:pPr algn="ctr"/>
            <a:r>
              <a:rPr lang="en-US" sz="2400">
                <a:latin typeface="Footlight MT Light" pitchFamily="18" charset="0"/>
              </a:rPr>
              <a:t>Intended as a Digital Repository for</a:t>
            </a:r>
            <a:r>
              <a:rPr lang="en-US" sz="2400" dirty="0">
                <a:latin typeface="Footlight MT Light" pitchFamily="18" charset="0"/>
              </a:rPr>
              <a:t>:</a:t>
            </a:r>
          </a:p>
          <a:p>
            <a:pPr algn="ctr"/>
            <a:endParaRPr lang="en-US" sz="2400" dirty="0">
              <a:latin typeface="Footlight MT Light" pitchFamily="18" charset="0"/>
            </a:endParaRPr>
          </a:p>
          <a:p>
            <a:pPr marL="457200" indent="-457200" algn="ctr">
              <a:buAutoNum type="arabicParenR"/>
            </a:pPr>
            <a:r>
              <a:rPr lang="en-US" sz="2400">
                <a:latin typeface="Footlight MT Light" pitchFamily="18" charset="0"/>
              </a:rPr>
              <a:t>Out-of-Copyright Works</a:t>
            </a:r>
            <a:endParaRPr lang="en-US" sz="2400" dirty="0">
              <a:latin typeface="Footlight MT Light" pitchFamily="18" charset="0"/>
            </a:endParaRPr>
          </a:p>
          <a:p>
            <a:pPr marL="457200" indent="-457200" algn="ctr">
              <a:buAutoNum type="arabicParenR"/>
            </a:pPr>
            <a:r>
              <a:rPr lang="en-US" sz="2400">
                <a:latin typeface="Footlight MT Light" pitchFamily="18" charset="0"/>
              </a:rPr>
              <a:t>Self-published Works</a:t>
            </a:r>
            <a:endParaRPr lang="en-US" sz="2400" dirty="0">
              <a:latin typeface="Footlight MT Light"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a:lstStyle/>
          <a:p>
            <a:r>
              <a:rPr lang="en-US">
                <a:latin typeface="Footlight MT Light" pitchFamily="18" charset="0"/>
              </a:rPr>
              <a:t>Aozora’s Growth</a:t>
            </a:r>
            <a:endParaRPr lang="en-US" dirty="0">
              <a:latin typeface="Footlight MT Light" pitchFamily="18" charset="0"/>
            </a:endParaRPr>
          </a:p>
        </p:txBody>
      </p:sp>
      <p:sp>
        <p:nvSpPr>
          <p:cNvPr id="8" name="Title 1"/>
          <p:cNvSpPr txBox="1">
            <a:spLocks/>
          </p:cNvSpPr>
          <p:nvPr/>
        </p:nvSpPr>
        <p:spPr>
          <a:xfrm>
            <a:off x="457200" y="4800600"/>
            <a:ext cx="8305800" cy="18288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sp>
        <p:nvSpPr>
          <p:cNvPr id="9" name="TextBox 8"/>
          <p:cNvSpPr txBox="1"/>
          <p:nvPr/>
        </p:nvSpPr>
        <p:spPr>
          <a:xfrm>
            <a:off x="381000" y="2057400"/>
            <a:ext cx="8382000" cy="2862322"/>
          </a:xfrm>
          <a:prstGeom prst="rect">
            <a:avLst/>
          </a:prstGeom>
          <a:noFill/>
        </p:spPr>
        <p:txBody>
          <a:bodyPr wrap="square" rtlCol="0">
            <a:spAutoFit/>
          </a:bodyPr>
          <a:lstStyle/>
          <a:p>
            <a:pPr algn="ctr"/>
            <a:r>
              <a:rPr lang="en-US" sz="3600">
                <a:latin typeface="Footlight MT Light" pitchFamily="18" charset="0"/>
              </a:rPr>
              <a:t>1997 – 10 Texts</a:t>
            </a:r>
            <a:endParaRPr lang="en-US" sz="3600" dirty="0">
              <a:latin typeface="Footlight MT Light" pitchFamily="18" charset="0"/>
            </a:endParaRPr>
          </a:p>
          <a:p>
            <a:pPr algn="ctr"/>
            <a:r>
              <a:rPr lang="en-US" sz="3600">
                <a:latin typeface="Footlight MT Light" pitchFamily="18" charset="0"/>
              </a:rPr>
              <a:t>1999 – 500</a:t>
            </a:r>
            <a:endParaRPr lang="en-US" sz="3600" dirty="0">
              <a:latin typeface="Footlight MT Light" pitchFamily="18" charset="0"/>
            </a:endParaRPr>
          </a:p>
          <a:p>
            <a:pPr algn="ctr"/>
            <a:r>
              <a:rPr lang="en-US" sz="3600">
                <a:latin typeface="Footlight MT Light" pitchFamily="18" charset="0"/>
              </a:rPr>
              <a:t>2001 – 1,700</a:t>
            </a:r>
            <a:endParaRPr lang="en-US" sz="3600" dirty="0">
              <a:latin typeface="Footlight MT Light" pitchFamily="18" charset="0"/>
            </a:endParaRPr>
          </a:p>
          <a:p>
            <a:pPr algn="ctr"/>
            <a:r>
              <a:rPr lang="en-US" sz="3600">
                <a:latin typeface="Footlight MT Light" pitchFamily="18" charset="0"/>
              </a:rPr>
              <a:t>2005 – 4,700</a:t>
            </a:r>
            <a:endParaRPr lang="en-US" sz="3600" dirty="0">
              <a:latin typeface="Footlight MT Light" pitchFamily="18" charset="0"/>
            </a:endParaRPr>
          </a:p>
          <a:p>
            <a:pPr algn="ctr"/>
            <a:r>
              <a:rPr lang="en-US" sz="3600">
                <a:latin typeface="Footlight MT Light" pitchFamily="18" charset="0"/>
              </a:rPr>
              <a:t>2017 – 15,000</a:t>
            </a:r>
            <a:r>
              <a:rPr lang="en-US" sz="3600" dirty="0">
                <a:latin typeface="Footlight MT Light" pitchFamily="18" charset="0"/>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a:lstStyle/>
          <a:p>
            <a:r>
              <a:rPr lang="en-US">
                <a:latin typeface="Footlight MT Light" pitchFamily="18" charset="0"/>
              </a:rPr>
              <a:t>Aozora by Text Length</a:t>
            </a:r>
            <a:endParaRPr lang="en-US" dirty="0">
              <a:latin typeface="Footlight MT Light" pitchFamily="18" charset="0"/>
            </a:endParaRPr>
          </a:p>
        </p:txBody>
      </p:sp>
      <p:sp>
        <p:nvSpPr>
          <p:cNvPr id="8" name="Title 1"/>
          <p:cNvSpPr txBox="1">
            <a:spLocks/>
          </p:cNvSpPr>
          <p:nvPr/>
        </p:nvSpPr>
        <p:spPr>
          <a:xfrm>
            <a:off x="457200" y="4800600"/>
            <a:ext cx="8305800" cy="18288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pic>
        <p:nvPicPr>
          <p:cNvPr id="5" name="Picture 4" descr="AllAozoraTextLength.jpeg"/>
          <p:cNvPicPr>
            <a:picLocks noChangeAspect="1"/>
          </p:cNvPicPr>
          <p:nvPr/>
        </p:nvPicPr>
        <p:blipFill>
          <a:blip r:embed="rId2" cstate="print"/>
          <a:stretch>
            <a:fillRect/>
          </a:stretch>
        </p:blipFill>
        <p:spPr>
          <a:xfrm>
            <a:off x="0" y="1234440"/>
            <a:ext cx="9144000" cy="4709160"/>
          </a:xfrm>
          <a:prstGeom prst="rect">
            <a:avLst/>
          </a:prstGeom>
        </p:spPr>
      </p:pic>
      <p:sp>
        <p:nvSpPr>
          <p:cNvPr id="6" name="TextBox 5"/>
          <p:cNvSpPr txBox="1"/>
          <p:nvPr/>
        </p:nvSpPr>
        <p:spPr>
          <a:xfrm>
            <a:off x="1676400" y="1230868"/>
            <a:ext cx="2971800" cy="369332"/>
          </a:xfrm>
          <a:prstGeom prst="rect">
            <a:avLst/>
          </a:prstGeom>
          <a:noFill/>
        </p:spPr>
        <p:txBody>
          <a:bodyPr wrap="square" rtlCol="0">
            <a:spAutoFit/>
          </a:bodyPr>
          <a:lstStyle/>
          <a:p>
            <a:r>
              <a:rPr lang="en-US">
                <a:latin typeface="Footlight MT Light" pitchFamily="18" charset="0"/>
              </a:rPr>
              <a:t>Miyamoto Yuriko’s</a:t>
            </a:r>
            <a:r>
              <a:rPr lang="ja-JP" altLang="en-US"/>
              <a:t>　</a:t>
            </a:r>
            <a:r>
              <a:rPr lang="en-US"/>
              <a:t> </a:t>
            </a:r>
            <a:r>
              <a:rPr lang="en-US" altLang="ja-JP"/>
              <a:t>『</a:t>
            </a:r>
            <a:r>
              <a:rPr lang="ja-JP" altLang="en-US" dirty="0"/>
              <a:t>道票</a:t>
            </a:r>
            <a:r>
              <a:rPr lang="en-US" altLang="ja-JP" dirty="0"/>
              <a:t>』</a:t>
            </a:r>
            <a:endParaRPr lang="en-US" dirty="0"/>
          </a:p>
        </p:txBody>
      </p:sp>
      <p:cxnSp>
        <p:nvCxnSpPr>
          <p:cNvPr id="10" name="Straight Arrow Connector 9"/>
          <p:cNvCxnSpPr/>
          <p:nvPr/>
        </p:nvCxnSpPr>
        <p:spPr>
          <a:xfrm flipH="1">
            <a:off x="1066800" y="1447800"/>
            <a:ext cx="6096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010400" y="4191000"/>
            <a:ext cx="1981200" cy="646331"/>
          </a:xfrm>
          <a:prstGeom prst="rect">
            <a:avLst/>
          </a:prstGeom>
          <a:noFill/>
        </p:spPr>
        <p:txBody>
          <a:bodyPr wrap="square" rtlCol="0">
            <a:spAutoFit/>
          </a:bodyPr>
          <a:lstStyle/>
          <a:p>
            <a:r>
              <a:rPr lang="en-US">
                <a:latin typeface="Footlight MT Light" pitchFamily="18" charset="0"/>
              </a:rPr>
              <a:t>Haiku by Hagiwara Sakutaro</a:t>
            </a:r>
            <a:endParaRPr lang="en-US" dirty="0">
              <a:latin typeface="Footlight MT Light" pitchFamily="18" charset="0"/>
            </a:endParaRPr>
          </a:p>
        </p:txBody>
      </p:sp>
      <p:cxnSp>
        <p:nvCxnSpPr>
          <p:cNvPr id="13" name="Straight Arrow Connector 12"/>
          <p:cNvCxnSpPr/>
          <p:nvPr/>
        </p:nvCxnSpPr>
        <p:spPr>
          <a:xfrm>
            <a:off x="8686800" y="4876800"/>
            <a:ext cx="0" cy="457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a:normAutofit/>
          </a:bodyPr>
          <a:lstStyle/>
          <a:p>
            <a:r>
              <a:rPr lang="en-US" sz="3600">
                <a:latin typeface="Footlight MT Light" pitchFamily="18" charset="0"/>
              </a:rPr>
              <a:t>Aozora by Genre (2500 longest works</a:t>
            </a:r>
            <a:r>
              <a:rPr lang="en-US" sz="3600" dirty="0">
                <a:latin typeface="Footlight MT Light" pitchFamily="18" charset="0"/>
              </a:rPr>
              <a:t>)</a:t>
            </a:r>
          </a:p>
        </p:txBody>
      </p:sp>
      <p:sp>
        <p:nvSpPr>
          <p:cNvPr id="8" name="Title 1"/>
          <p:cNvSpPr txBox="1">
            <a:spLocks/>
          </p:cNvSpPr>
          <p:nvPr/>
        </p:nvSpPr>
        <p:spPr>
          <a:xfrm>
            <a:off x="457200" y="4800600"/>
            <a:ext cx="8305800" cy="18288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pic>
        <p:nvPicPr>
          <p:cNvPr id="3" name="Picture 2" descr="Genres.jpe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169" y="1219200"/>
            <a:ext cx="9025631" cy="4648200"/>
          </a:xfrm>
          <a:prstGeom prst="rect">
            <a:avLst/>
          </a:prstGeom>
        </p:spPr>
      </p:pic>
    </p:spTree>
    <p:extLst>
      <p:ext uri="{BB962C8B-B14F-4D97-AF65-F5344CB8AC3E}">
        <p14:creationId xmlns:p14="http://schemas.microsoft.com/office/powerpoint/2010/main" val="1993514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1143000"/>
          </a:xfrm>
        </p:spPr>
        <p:txBody>
          <a:bodyPr>
            <a:normAutofit/>
          </a:bodyPr>
          <a:lstStyle/>
          <a:p>
            <a:r>
              <a:rPr lang="en-US" sz="3600">
                <a:latin typeface="Footlight MT Light" pitchFamily="18" charset="0"/>
              </a:rPr>
              <a:t>Aozora over Time (</a:t>
            </a:r>
            <a:r>
              <a:rPr lang="en-US" sz="3600" dirty="0">
                <a:latin typeface="Footlight MT Light" pitchFamily="18" charset="0"/>
              </a:rPr>
              <a:t>Fiction)</a:t>
            </a:r>
          </a:p>
        </p:txBody>
      </p:sp>
      <p:sp>
        <p:nvSpPr>
          <p:cNvPr id="8" name="Title 1"/>
          <p:cNvSpPr txBox="1">
            <a:spLocks/>
          </p:cNvSpPr>
          <p:nvPr/>
        </p:nvSpPr>
        <p:spPr>
          <a:xfrm>
            <a:off x="457200" y="4800600"/>
            <a:ext cx="8305800" cy="1828800"/>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pic>
        <p:nvPicPr>
          <p:cNvPr id="4" name="Picture 3" descr="FictionByYear.jpe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306484"/>
            <a:ext cx="9144000" cy="4713316"/>
          </a:xfrm>
          <a:prstGeom prst="rect">
            <a:avLst/>
          </a:prstGeom>
        </p:spPr>
      </p:pic>
      <p:sp>
        <p:nvSpPr>
          <p:cNvPr id="6" name="Title 1"/>
          <p:cNvSpPr txBox="1">
            <a:spLocks/>
          </p:cNvSpPr>
          <p:nvPr/>
        </p:nvSpPr>
        <p:spPr>
          <a:xfrm>
            <a:off x="5791200" y="1371600"/>
            <a:ext cx="1143000" cy="3048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0" u="none" strike="noStrike" kern="1200" cap="none" spc="0" normalizeH="0" baseline="0" noProof="0">
                <a:ln>
                  <a:noFill/>
                </a:ln>
                <a:solidFill>
                  <a:schemeClr val="tx1"/>
                </a:solidFill>
                <a:effectLst/>
                <a:uLnTx/>
                <a:uFillTx/>
                <a:latin typeface="Footlight MT Light" pitchFamily="18" charset="0"/>
                <a:ea typeface="+mj-ea"/>
                <a:cs typeface="+mj-cs"/>
              </a:rPr>
              <a:t>73 Works</a:t>
            </a:r>
            <a:endParaRPr kumimoji="0" lang="en-US" sz="1200" b="0" u="none" strike="noStrike" kern="1200" cap="none" spc="0" normalizeH="0" baseline="0" noProof="0" dirty="0">
              <a:ln>
                <a:noFill/>
              </a:ln>
              <a:solidFill>
                <a:schemeClr val="tx1"/>
              </a:solidFill>
              <a:effectLst/>
              <a:uLnTx/>
              <a:uFillTx/>
              <a:latin typeface="Footlight MT Light" pitchFamily="18" charset="0"/>
              <a:ea typeface="+mj-ea"/>
              <a:cs typeface="+mj-cs"/>
            </a:endParaRPr>
          </a:p>
        </p:txBody>
      </p:sp>
      <p:cxnSp>
        <p:nvCxnSpPr>
          <p:cNvPr id="7" name="Straight Arrow Connector 6"/>
          <p:cNvCxnSpPr/>
          <p:nvPr/>
        </p:nvCxnSpPr>
        <p:spPr>
          <a:xfrm flipH="1">
            <a:off x="5715000" y="1524000"/>
            <a:ext cx="3048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itle 1"/>
          <p:cNvSpPr txBox="1">
            <a:spLocks/>
          </p:cNvSpPr>
          <p:nvPr/>
        </p:nvSpPr>
        <p:spPr>
          <a:xfrm>
            <a:off x="76200" y="5867400"/>
            <a:ext cx="762000" cy="3048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0" u="none" strike="noStrike" kern="1200" cap="none" spc="0" normalizeH="0" baseline="0" noProof="0" dirty="0">
                <a:ln>
                  <a:noFill/>
                </a:ln>
                <a:solidFill>
                  <a:schemeClr val="tx1"/>
                </a:solidFill>
                <a:effectLst/>
                <a:uLnTx/>
                <a:uFillTx/>
                <a:latin typeface="Footlight MT Light" pitchFamily="18" charset="0"/>
                <a:ea typeface="+mj-ea"/>
                <a:cs typeface="+mj-cs"/>
              </a:rPr>
              <a:t>1896</a:t>
            </a:r>
          </a:p>
        </p:txBody>
      </p:sp>
      <p:sp>
        <p:nvSpPr>
          <p:cNvPr id="10" name="Title 1"/>
          <p:cNvSpPr txBox="1">
            <a:spLocks/>
          </p:cNvSpPr>
          <p:nvPr/>
        </p:nvSpPr>
        <p:spPr>
          <a:xfrm>
            <a:off x="8534400" y="5867400"/>
            <a:ext cx="762000" cy="3048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200" b="0" u="none" strike="noStrike" kern="1200" cap="none" spc="0" normalizeH="0" baseline="0" noProof="0" dirty="0">
                <a:ln>
                  <a:noFill/>
                </a:ln>
                <a:solidFill>
                  <a:schemeClr val="tx1"/>
                </a:solidFill>
                <a:effectLst/>
                <a:uLnTx/>
                <a:uFillTx/>
                <a:latin typeface="Footlight MT Light" pitchFamily="18" charset="0"/>
                <a:ea typeface="+mj-ea"/>
                <a:cs typeface="+mj-cs"/>
              </a:rPr>
              <a:t>1960</a:t>
            </a:r>
          </a:p>
        </p:txBody>
      </p:sp>
      <p:cxnSp>
        <p:nvCxnSpPr>
          <p:cNvPr id="12" name="Straight Arrow Connector 11"/>
          <p:cNvCxnSpPr/>
          <p:nvPr/>
        </p:nvCxnSpPr>
        <p:spPr>
          <a:xfrm>
            <a:off x="762000" y="6019800"/>
            <a:ext cx="79248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395794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969</TotalTime>
  <Words>999</Words>
  <Application>Microsoft Office PowerPoint</Application>
  <PresentationFormat>On-screen Show (4:3)</PresentationFormat>
  <Paragraphs>163</Paragraphs>
  <Slides>27</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ＭＳ Ｐゴシック</vt:lpstr>
      <vt:lpstr>Arial</vt:lpstr>
      <vt:lpstr>Book Antiqua</vt:lpstr>
      <vt:lpstr>Calibri</vt:lpstr>
      <vt:lpstr>Footlight MT Light</vt:lpstr>
      <vt:lpstr>Pecita</vt:lpstr>
      <vt:lpstr>Office Theme</vt:lpstr>
      <vt:lpstr>Introduction to Aozora Search http://artflsrv02.uchicago.edu/philologic4/aozora/</vt:lpstr>
      <vt:lpstr>Session Outline</vt:lpstr>
      <vt:lpstr>What is Aozora Bunko?</vt:lpstr>
      <vt:lpstr>AKA, Getting to Know your Corpus</vt:lpstr>
      <vt:lpstr>The History of Aozora Bunko</vt:lpstr>
      <vt:lpstr>Aozora’s Growth</vt:lpstr>
      <vt:lpstr>Aozora by Text Length</vt:lpstr>
      <vt:lpstr>Aozora by Genre (2500 longest works)</vt:lpstr>
      <vt:lpstr>Aozora over Time (Fiction)</vt:lpstr>
      <vt:lpstr>Aozora by Author (Fiction)</vt:lpstr>
      <vt:lpstr>Sampling Methodology</vt:lpstr>
      <vt:lpstr>Building a Text Database</vt:lpstr>
      <vt:lpstr>Steps to Building a Database</vt:lpstr>
      <vt:lpstr>Web Scraping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Using Aozora Search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 Aozora as Archive</dc:title>
  <dc:creator>?</dc:creator>
  <cp:lastModifiedBy>Hoyt Long</cp:lastModifiedBy>
  <cp:revision>61</cp:revision>
  <dcterms:created xsi:type="dcterms:W3CDTF">2016-11-06T15:12:34Z</dcterms:created>
  <dcterms:modified xsi:type="dcterms:W3CDTF">2018-02-12T04:22:17Z</dcterms:modified>
</cp:coreProperties>
</file>

<file path=docProps/thumbnail.jpeg>
</file>